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55"/>
  </p:notesMasterIdLst>
  <p:sldIdLst>
    <p:sldId id="256" r:id="rId2"/>
    <p:sldId id="258" r:id="rId3"/>
    <p:sldId id="259" r:id="rId4"/>
    <p:sldId id="266" r:id="rId5"/>
    <p:sldId id="261" r:id="rId6"/>
    <p:sldId id="331" r:id="rId7"/>
    <p:sldId id="296" r:id="rId8"/>
    <p:sldId id="332" r:id="rId9"/>
    <p:sldId id="333" r:id="rId10"/>
    <p:sldId id="350" r:id="rId11"/>
    <p:sldId id="351" r:id="rId12"/>
    <p:sldId id="336" r:id="rId13"/>
    <p:sldId id="337" r:id="rId14"/>
    <p:sldId id="338" r:id="rId15"/>
    <p:sldId id="352" r:id="rId16"/>
    <p:sldId id="297" r:id="rId17"/>
    <p:sldId id="267" r:id="rId18"/>
    <p:sldId id="298" r:id="rId19"/>
    <p:sldId id="300" r:id="rId20"/>
    <p:sldId id="319" r:id="rId21"/>
    <p:sldId id="321" r:id="rId22"/>
    <p:sldId id="320" r:id="rId23"/>
    <p:sldId id="262" r:id="rId24"/>
    <p:sldId id="301" r:id="rId25"/>
    <p:sldId id="322" r:id="rId26"/>
    <p:sldId id="306" r:id="rId27"/>
    <p:sldId id="302" r:id="rId28"/>
    <p:sldId id="329" r:id="rId29"/>
    <p:sldId id="304" r:id="rId30"/>
    <p:sldId id="303" r:id="rId31"/>
    <p:sldId id="307" r:id="rId32"/>
    <p:sldId id="309" r:id="rId33"/>
    <p:sldId id="310" r:id="rId34"/>
    <p:sldId id="311" r:id="rId35"/>
    <p:sldId id="312" r:id="rId36"/>
    <p:sldId id="323" r:id="rId37"/>
    <p:sldId id="324" r:id="rId38"/>
    <p:sldId id="325" r:id="rId39"/>
    <p:sldId id="313" r:id="rId40"/>
    <p:sldId id="326" r:id="rId41"/>
    <p:sldId id="315" r:id="rId42"/>
    <p:sldId id="316" r:id="rId43"/>
    <p:sldId id="314" r:id="rId44"/>
    <p:sldId id="327" r:id="rId45"/>
    <p:sldId id="328" r:id="rId46"/>
    <p:sldId id="317" r:id="rId47"/>
    <p:sldId id="318" r:id="rId48"/>
    <p:sldId id="343" r:id="rId49"/>
    <p:sldId id="341" r:id="rId50"/>
    <p:sldId id="344" r:id="rId51"/>
    <p:sldId id="345" r:id="rId52"/>
    <p:sldId id="346" r:id="rId53"/>
    <p:sldId id="349" r:id="rId5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56"/>
    </p:embeddedFont>
    <p:embeddedFont>
      <p:font typeface="DM Serif Display" pitchFamily="2" charset="0"/>
      <p:regular r:id="rId57"/>
      <p:italic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747775"/>
          </p15:clr>
        </p15:guide>
        <p15:guide id="2" pos="2857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EEA"/>
    <a:srgbClr val="525151"/>
    <a:srgbClr val="8E8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86931A-D53A-4965-8D94-B0B3CD37514B}">
  <a:tblStyle styleId="{2186931A-D53A-4965-8D94-B0B3CD3751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660847-D538-4720-8EBD-23D8C54A66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77"/>
      </p:cViewPr>
      <p:guideLst>
        <p:guide orient="horz" pos="164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d9d4037c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d9d4037c4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352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773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147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150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39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dcff9a82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2dcff9a82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037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309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52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d9d4037c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2d9d4037c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350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751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dcff9a82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2dcff9a82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8934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20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77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dcff9a82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2dcff9a82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636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248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901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73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735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dcff9a82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dcff9a82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5534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399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723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3535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882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8586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4273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293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dcff9a82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2dcff9a82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9040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03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2dcff9a82e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2dcff9a82e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2dcff9a82e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2dcff9a82e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53342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dcff9a82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dcff9a82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961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d9d4037c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2d9d4037c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d9d4037c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2d9d4037c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92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d9d4037c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2d9d4037c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348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d9d4037c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2d9d4037c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925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dcff9a82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dcff9a82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086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450" y="1782900"/>
            <a:ext cx="6800700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4450" y="4006663"/>
            <a:ext cx="43590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715100" y="727225"/>
            <a:ext cx="1819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18;p2"/>
          <p:cNvSpPr/>
          <p:nvPr/>
        </p:nvSpPr>
        <p:spPr>
          <a:xfrm rot="-2700000">
            <a:off x="73630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title" hasCustomPrompt="1"/>
          </p:nvPr>
        </p:nvSpPr>
        <p:spPr>
          <a:xfrm>
            <a:off x="856875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2" hasCustomPrompt="1"/>
          </p:nvPr>
        </p:nvSpPr>
        <p:spPr>
          <a:xfrm>
            <a:off x="3435475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3" hasCustomPrompt="1"/>
          </p:nvPr>
        </p:nvSpPr>
        <p:spPr>
          <a:xfrm>
            <a:off x="6002025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856875" y="2171252"/>
            <a:ext cx="22869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4"/>
          </p:nvPr>
        </p:nvSpPr>
        <p:spPr>
          <a:xfrm>
            <a:off x="3431925" y="2171252"/>
            <a:ext cx="22845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5"/>
          </p:nvPr>
        </p:nvSpPr>
        <p:spPr>
          <a:xfrm>
            <a:off x="6002025" y="2171252"/>
            <a:ext cx="22851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856875" y="3179649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8" hasCustomPrompt="1"/>
          </p:nvPr>
        </p:nvSpPr>
        <p:spPr>
          <a:xfrm>
            <a:off x="3435475" y="3179649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9" hasCustomPrompt="1"/>
          </p:nvPr>
        </p:nvSpPr>
        <p:spPr>
          <a:xfrm>
            <a:off x="6002025" y="3179649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3"/>
          </p:nvPr>
        </p:nvSpPr>
        <p:spPr>
          <a:xfrm>
            <a:off x="856875" y="3935550"/>
            <a:ext cx="22869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4"/>
          </p:nvPr>
        </p:nvSpPr>
        <p:spPr>
          <a:xfrm>
            <a:off x="3431925" y="3935550"/>
            <a:ext cx="22845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5"/>
          </p:nvPr>
        </p:nvSpPr>
        <p:spPr>
          <a:xfrm>
            <a:off x="6002025" y="3935550"/>
            <a:ext cx="22851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17" name="Google Shape;117;p13"/>
          <p:cNvGrpSpPr/>
          <p:nvPr/>
        </p:nvGrpSpPr>
        <p:grpSpPr>
          <a:xfrm>
            <a:off x="715050" y="0"/>
            <a:ext cx="7714575" cy="5143800"/>
            <a:chOff x="715050" y="0"/>
            <a:chExt cx="7714575" cy="5143800"/>
          </a:xfrm>
        </p:grpSpPr>
        <p:cxnSp>
          <p:nvCxnSpPr>
            <p:cNvPr id="118" name="Google Shape;118;p13"/>
            <p:cNvCxnSpPr/>
            <p:nvPr/>
          </p:nvCxnSpPr>
          <p:spPr>
            <a:xfrm>
              <a:off x="8429625" y="0"/>
              <a:ext cx="0" cy="5143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13"/>
            <p:cNvCxnSpPr/>
            <p:nvPr/>
          </p:nvCxnSpPr>
          <p:spPr>
            <a:xfrm>
              <a:off x="715050" y="45997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13"/>
            <p:cNvCxnSpPr/>
            <p:nvPr/>
          </p:nvCxnSpPr>
          <p:spPr>
            <a:xfrm>
              <a:off x="715050" y="53500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18"/>
          <p:cNvCxnSpPr/>
          <p:nvPr/>
        </p:nvCxnSpPr>
        <p:spPr>
          <a:xfrm>
            <a:off x="8429625" y="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8"/>
          <p:cNvCxnSpPr/>
          <p:nvPr/>
        </p:nvCxnSpPr>
        <p:spPr>
          <a:xfrm>
            <a:off x="715050" y="45997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8"/>
          <p:cNvCxnSpPr/>
          <p:nvPr/>
        </p:nvCxnSpPr>
        <p:spPr>
          <a:xfrm>
            <a:off x="710100" y="528638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18"/>
          <p:cNvSpPr txBox="1">
            <a:spLocks noGrp="1"/>
          </p:cNvSpPr>
          <p:nvPr>
            <p:ph type="subTitle" idx="1"/>
          </p:nvPr>
        </p:nvSpPr>
        <p:spPr>
          <a:xfrm>
            <a:off x="950550" y="2282850"/>
            <a:ext cx="210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2"/>
          </p:nvPr>
        </p:nvSpPr>
        <p:spPr>
          <a:xfrm>
            <a:off x="950550" y="2733650"/>
            <a:ext cx="21090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3"/>
          </p:nvPr>
        </p:nvSpPr>
        <p:spPr>
          <a:xfrm>
            <a:off x="3517550" y="2733670"/>
            <a:ext cx="21090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4"/>
          </p:nvPr>
        </p:nvSpPr>
        <p:spPr>
          <a:xfrm>
            <a:off x="6088350" y="2733650"/>
            <a:ext cx="21090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5"/>
          </p:nvPr>
        </p:nvSpPr>
        <p:spPr>
          <a:xfrm>
            <a:off x="3517550" y="2282850"/>
            <a:ext cx="210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6"/>
          </p:nvPr>
        </p:nvSpPr>
        <p:spPr>
          <a:xfrm>
            <a:off x="6088350" y="2282850"/>
            <a:ext cx="210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3"/>
          <p:cNvGrpSpPr/>
          <p:nvPr/>
        </p:nvGrpSpPr>
        <p:grpSpPr>
          <a:xfrm>
            <a:off x="715050" y="-9525"/>
            <a:ext cx="7714575" cy="5153100"/>
            <a:chOff x="715050" y="-9525"/>
            <a:chExt cx="7714575" cy="5153100"/>
          </a:xfrm>
        </p:grpSpPr>
        <p:grpSp>
          <p:nvGrpSpPr>
            <p:cNvPr id="215" name="Google Shape;215;p23"/>
            <p:cNvGrpSpPr/>
            <p:nvPr/>
          </p:nvGrpSpPr>
          <p:grpSpPr>
            <a:xfrm>
              <a:off x="715050" y="-9525"/>
              <a:ext cx="7714575" cy="5153100"/>
              <a:chOff x="715050" y="-9525"/>
              <a:chExt cx="7714575" cy="5153100"/>
            </a:xfrm>
          </p:grpSpPr>
          <p:cxnSp>
            <p:nvCxnSpPr>
              <p:cNvPr id="216" name="Google Shape;216;p23"/>
              <p:cNvCxnSpPr/>
              <p:nvPr/>
            </p:nvCxnSpPr>
            <p:spPr>
              <a:xfrm>
                <a:off x="715050" y="53500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3"/>
              <p:cNvCxnSpPr/>
              <p:nvPr/>
            </p:nvCxnSpPr>
            <p:spPr>
              <a:xfrm>
                <a:off x="8429625" y="-9525"/>
                <a:ext cx="0" cy="515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" name="Google Shape;218;p23"/>
              <p:cNvCxnSpPr/>
              <p:nvPr/>
            </p:nvCxnSpPr>
            <p:spPr>
              <a:xfrm>
                <a:off x="715050" y="459975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19" name="Google Shape;219;p23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4"/>
          <p:cNvGrpSpPr/>
          <p:nvPr/>
        </p:nvGrpSpPr>
        <p:grpSpPr>
          <a:xfrm flipH="1">
            <a:off x="715050" y="-9525"/>
            <a:ext cx="7714575" cy="5153100"/>
            <a:chOff x="715050" y="-9525"/>
            <a:chExt cx="7714575" cy="5153100"/>
          </a:xfrm>
        </p:grpSpPr>
        <p:grpSp>
          <p:nvGrpSpPr>
            <p:cNvPr id="222" name="Google Shape;222;p24"/>
            <p:cNvGrpSpPr/>
            <p:nvPr/>
          </p:nvGrpSpPr>
          <p:grpSpPr>
            <a:xfrm>
              <a:off x="715050" y="-9525"/>
              <a:ext cx="7714575" cy="5153100"/>
              <a:chOff x="715050" y="-9525"/>
              <a:chExt cx="7714575" cy="5153100"/>
            </a:xfrm>
          </p:grpSpPr>
          <p:cxnSp>
            <p:nvCxnSpPr>
              <p:cNvPr id="223" name="Google Shape;223;p24"/>
              <p:cNvCxnSpPr/>
              <p:nvPr/>
            </p:nvCxnSpPr>
            <p:spPr>
              <a:xfrm>
                <a:off x="715050" y="53500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24"/>
              <p:cNvCxnSpPr/>
              <p:nvPr/>
            </p:nvCxnSpPr>
            <p:spPr>
              <a:xfrm>
                <a:off x="8429625" y="-9525"/>
                <a:ext cx="0" cy="515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24"/>
              <p:cNvCxnSpPr/>
              <p:nvPr/>
            </p:nvCxnSpPr>
            <p:spPr>
              <a:xfrm>
                <a:off x="715050" y="459975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6" name="Google Shape;226;p24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5"/>
          <p:cNvGrpSpPr/>
          <p:nvPr/>
        </p:nvGrpSpPr>
        <p:grpSpPr>
          <a:xfrm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229" name="Google Shape;229;p25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25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25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25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25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4" name="Google Shape;234;p25"/>
          <p:cNvSpPr/>
          <p:nvPr/>
        </p:nvSpPr>
        <p:spPr>
          <a:xfrm rot="-2700000">
            <a:off x="73630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2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6"/>
          <p:cNvGrpSpPr/>
          <p:nvPr/>
        </p:nvGrpSpPr>
        <p:grpSpPr>
          <a:xfrm flipH="1"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237" name="Google Shape;237;p26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26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6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6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6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2" name="Google Shape;242;p26"/>
          <p:cNvSpPr/>
          <p:nvPr/>
        </p:nvSpPr>
        <p:spPr>
          <a:xfrm rot="-2700000">
            <a:off x="13954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 flipH="1">
            <a:off x="2462700" y="2807750"/>
            <a:ext cx="5957100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 i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720600" y="1447850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 flipH="1">
            <a:off x="4064600" y="4005027"/>
            <a:ext cx="43602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3"/>
          </p:nvPr>
        </p:nvSpPr>
        <p:spPr>
          <a:xfrm flipH="1">
            <a:off x="6604150" y="727225"/>
            <a:ext cx="1819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-2700000">
            <a:off x="13954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 flipH="1"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26" name="Google Shape;26;p3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266975" y="2205350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133500" y="2205350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1266975" y="2702375"/>
            <a:ext cx="27429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5133500" y="2702375"/>
            <a:ext cx="27429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 flipH="1">
            <a:off x="710100" y="0"/>
            <a:ext cx="7723800" cy="5143800"/>
            <a:chOff x="710100" y="0"/>
            <a:chExt cx="7723800" cy="5143800"/>
          </a:xfrm>
        </p:grpSpPr>
        <p:cxnSp>
          <p:nvCxnSpPr>
            <p:cNvPr id="45" name="Google Shape;45;p5"/>
            <p:cNvCxnSpPr/>
            <p:nvPr/>
          </p:nvCxnSpPr>
          <p:spPr>
            <a:xfrm>
              <a:off x="8429625" y="0"/>
              <a:ext cx="0" cy="5143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5"/>
            <p:cNvCxnSpPr/>
            <p:nvPr/>
          </p:nvCxnSpPr>
          <p:spPr>
            <a:xfrm>
              <a:off x="715050" y="45997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5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0" name="Google Shape;50;p6"/>
          <p:cNvGrpSpPr/>
          <p:nvPr/>
        </p:nvGrpSpPr>
        <p:grpSpPr>
          <a:xfrm flipH="1">
            <a:off x="715050" y="-9525"/>
            <a:ext cx="7714575" cy="5153100"/>
            <a:chOff x="715050" y="-9525"/>
            <a:chExt cx="7714575" cy="5153100"/>
          </a:xfrm>
        </p:grpSpPr>
        <p:cxnSp>
          <p:nvCxnSpPr>
            <p:cNvPr id="51" name="Google Shape;51;p6"/>
            <p:cNvCxnSpPr/>
            <p:nvPr/>
          </p:nvCxnSpPr>
          <p:spPr>
            <a:xfrm>
              <a:off x="715050" y="53500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6"/>
            <p:cNvCxnSpPr/>
            <p:nvPr/>
          </p:nvCxnSpPr>
          <p:spPr>
            <a:xfrm>
              <a:off x="715050" y="45997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 flipH="1"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56" name="Google Shape;56;p7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7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 flipH="1">
            <a:off x="5812125" y="723925"/>
            <a:ext cx="2613900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 flipH="1">
            <a:off x="5812125" y="3419750"/>
            <a:ext cx="2613900" cy="89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>
            <a:spLocks noGrp="1"/>
          </p:cNvSpPr>
          <p:nvPr>
            <p:ph type="pic" idx="2"/>
          </p:nvPr>
        </p:nvSpPr>
        <p:spPr>
          <a:xfrm>
            <a:off x="712000" y="531625"/>
            <a:ext cx="4238700" cy="4076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8"/>
          <p:cNvGrpSpPr/>
          <p:nvPr/>
        </p:nvGrpSpPr>
        <p:grpSpPr>
          <a:xfrm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64" name="Google Shape;64;p8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8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>
              <a:off x="705150" y="3819525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8"/>
            <p:cNvCxnSpPr/>
            <p:nvPr/>
          </p:nvCxnSpPr>
          <p:spPr>
            <a:xfrm>
              <a:off x="71010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8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8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0" name="Google Shape;70;p8"/>
          <p:cNvSpPr txBox="1">
            <a:spLocks noGrp="1"/>
          </p:cNvSpPr>
          <p:nvPr>
            <p:ph type="ctrTitle"/>
          </p:nvPr>
        </p:nvSpPr>
        <p:spPr>
          <a:xfrm>
            <a:off x="714450" y="1782900"/>
            <a:ext cx="6800700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715100" y="727225"/>
            <a:ext cx="1819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"/>
          <p:cNvSpPr/>
          <p:nvPr/>
        </p:nvSpPr>
        <p:spPr>
          <a:xfrm rot="-2700000">
            <a:off x="73630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715150" y="1629900"/>
            <a:ext cx="5078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715100" y="2611250"/>
            <a:ext cx="50784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76" name="Google Shape;76;p9"/>
          <p:cNvCxnSpPr/>
          <p:nvPr/>
        </p:nvCxnSpPr>
        <p:spPr>
          <a:xfrm rot="10800000">
            <a:off x="710100" y="4608500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" name="Google Shape;77;p9"/>
          <p:cNvGrpSpPr/>
          <p:nvPr/>
        </p:nvGrpSpPr>
        <p:grpSpPr>
          <a:xfrm flipH="1"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78" name="Google Shape;78;p9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9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9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9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2" name="Google Shape;82;p9"/>
          <p:cNvSpPr/>
          <p:nvPr/>
        </p:nvSpPr>
        <p:spPr>
          <a:xfrm rot="-2700000">
            <a:off x="13954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10"/>
          <p:cNvGrpSpPr/>
          <p:nvPr/>
        </p:nvGrpSpPr>
        <p:grpSpPr>
          <a:xfrm>
            <a:off x="715050" y="-9525"/>
            <a:ext cx="7714575" cy="5153100"/>
            <a:chOff x="715050" y="-9525"/>
            <a:chExt cx="7714575" cy="5153100"/>
          </a:xfrm>
        </p:grpSpPr>
        <p:grpSp>
          <p:nvGrpSpPr>
            <p:cNvPr id="86" name="Google Shape;86;p10"/>
            <p:cNvGrpSpPr/>
            <p:nvPr/>
          </p:nvGrpSpPr>
          <p:grpSpPr>
            <a:xfrm>
              <a:off x="715050" y="-9525"/>
              <a:ext cx="7714575" cy="5153100"/>
              <a:chOff x="715050" y="-9525"/>
              <a:chExt cx="7714575" cy="5153100"/>
            </a:xfrm>
          </p:grpSpPr>
          <p:cxnSp>
            <p:nvCxnSpPr>
              <p:cNvPr id="87" name="Google Shape;87;p10"/>
              <p:cNvCxnSpPr/>
              <p:nvPr/>
            </p:nvCxnSpPr>
            <p:spPr>
              <a:xfrm>
                <a:off x="715050" y="53500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10"/>
              <p:cNvCxnSpPr/>
              <p:nvPr/>
            </p:nvCxnSpPr>
            <p:spPr>
              <a:xfrm>
                <a:off x="8429625" y="-9525"/>
                <a:ext cx="0" cy="515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" name="Google Shape;89;p10"/>
              <p:cNvCxnSpPr/>
              <p:nvPr/>
            </p:nvCxnSpPr>
            <p:spPr>
              <a:xfrm>
                <a:off x="715050" y="459975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0" name="Google Shape;90;p10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1"/>
          <p:cNvGrpSpPr/>
          <p:nvPr/>
        </p:nvGrpSpPr>
        <p:grpSpPr>
          <a:xfrm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93" name="Google Shape;93;p11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11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11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11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11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8" name="Google Shape;98;p11"/>
          <p:cNvSpPr txBox="1">
            <a:spLocks noGrp="1"/>
          </p:cNvSpPr>
          <p:nvPr>
            <p:ph type="title" hasCustomPrompt="1"/>
          </p:nvPr>
        </p:nvSpPr>
        <p:spPr>
          <a:xfrm>
            <a:off x="2310750" y="1680375"/>
            <a:ext cx="4522500" cy="17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>
            <a:spLocks noGrp="1"/>
          </p:cNvSpPr>
          <p:nvPr>
            <p:ph type="subTitle" idx="1"/>
          </p:nvPr>
        </p:nvSpPr>
        <p:spPr>
          <a:xfrm>
            <a:off x="1499250" y="3888487"/>
            <a:ext cx="6145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subTitle" idx="2"/>
          </p:nvPr>
        </p:nvSpPr>
        <p:spPr>
          <a:xfrm>
            <a:off x="715100" y="727225"/>
            <a:ext cx="1819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/>
          <p:nvPr/>
        </p:nvSpPr>
        <p:spPr>
          <a:xfrm rot="-2700000">
            <a:off x="73630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9273"/>
            <a:ext cx="77139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  <p:sldLayoutId id="2147483670" r:id="rId14"/>
    <p:sldLayoutId id="2147483671" r:id="rId15"/>
    <p:sldLayoutId id="2147483672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ctrTitle"/>
          </p:nvPr>
        </p:nvSpPr>
        <p:spPr>
          <a:xfrm>
            <a:off x="707015" y="1649085"/>
            <a:ext cx="7567189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Low-Carbon Electricity Generation:</a:t>
            </a:r>
            <a:br>
              <a:rPr lang="en" sz="3600" dirty="0"/>
            </a:br>
            <a:r>
              <a:rPr lang="en" sz="3600" i="1" dirty="0"/>
              <a:t>A Comprehensive Analysis</a:t>
            </a:r>
            <a:endParaRPr sz="3600" i="1"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1"/>
          </p:nvPr>
        </p:nvSpPr>
        <p:spPr>
          <a:xfrm>
            <a:off x="714450" y="4006663"/>
            <a:ext cx="43590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Valerio Rocca, Giacomo Virginio</a:t>
            </a:r>
            <a:endParaRPr dirty="0"/>
          </a:p>
        </p:txBody>
      </p:sp>
      <p:cxnSp>
        <p:nvCxnSpPr>
          <p:cNvPr id="255" name="Google Shape;255;p30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30"/>
          <p:cNvSpPr txBox="1">
            <a:spLocks noGrp="1"/>
          </p:cNvSpPr>
          <p:nvPr>
            <p:ph type="subTitle" idx="2"/>
          </p:nvPr>
        </p:nvSpPr>
        <p:spPr>
          <a:xfrm>
            <a:off x="715100" y="727225"/>
            <a:ext cx="1819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A.Y. 2022/2023</a:t>
            </a:r>
            <a:endParaRPr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2F1CF1-3F85-0DA8-8B8F-0679C8EB43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5081" y="544474"/>
            <a:ext cx="7492490" cy="40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46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9B987B0-7ADB-8AD3-B53D-371B20ACC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5C1D9-E0FA-DA16-604A-4FCD115C313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6B1A13-161A-D027-A9A3-DF28A247960E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33E424-7416-1E4A-7C0A-06F908BDAF5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3F8356-948A-0A5C-68BB-4BDF43EA2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F1CF1-3F85-0DA8-8B8F-0679C8EB43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6731" y="549554"/>
            <a:ext cx="7071229" cy="401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26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057D1FE-9A02-34BD-7296-9744BEC60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9BAB98-DE2D-5135-F3CD-77A39E83C6F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937AABC-1D74-5AE9-85FF-957689DBD06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85613BF-7BAE-92C7-2F58-861775833B7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140202-AFAF-373A-9A65-7BCA9C5BF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3B7D4-0EC9-AF8E-B079-631AEB4EA3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9043" y="543449"/>
            <a:ext cx="6769037" cy="40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14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E99B17E-C861-A8D6-E9FA-CA364583E2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AE894-181E-39EB-1975-E39C68B74F6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BA70CD9-7C5F-3742-15D3-68A4D04996C8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B7D907-CE9D-E565-DAF3-015050A23F2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C0D34D-0A8F-17B5-936D-03D64E9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8E8A7-1A51-860E-747B-18040D350D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2628" y="547829"/>
            <a:ext cx="7745892" cy="402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00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AB179EE-51E7-8059-7C2F-DA34451E16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225F0-B8E9-923D-9CAD-6D63639F591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9B54B1D-1D36-242D-D5CF-D771467C8BD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FEF685-8141-6CEF-E056-E24983DE3C2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A742B0A-7517-D281-7071-5EC44F67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29BE02-D9C7-E4ED-62DD-1641B348FA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4666" y="561507"/>
            <a:ext cx="7063133" cy="400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09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880964-4E21-A432-9AEF-E07C1956D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2756" y="71902"/>
            <a:ext cx="5641248" cy="4946146"/>
          </a:xfrm>
          <a:prstGeom prst="rect">
            <a:avLst/>
          </a:prstGeom>
        </p:spPr>
      </p:pic>
      <p:sp>
        <p:nvSpPr>
          <p:cNvPr id="9" name="Google Shape;431;p41">
            <a:extLst>
              <a:ext uri="{FF2B5EF4-FFF2-40B4-BE49-F238E27FC236}">
                <a16:creationId xmlns:a16="http://schemas.microsoft.com/office/drawing/2014/main" id="{FD9527DE-5739-9672-DDEC-AD8D574B709E}"/>
              </a:ext>
            </a:extLst>
          </p:cNvPr>
          <p:cNvSpPr txBox="1">
            <a:spLocks/>
          </p:cNvSpPr>
          <p:nvPr/>
        </p:nvSpPr>
        <p:spPr>
          <a:xfrm flipH="1">
            <a:off x="6250739" y="538071"/>
            <a:ext cx="2187017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dirty="0" err="1">
                <a:solidFill>
                  <a:schemeClr val="bg2"/>
                </a:solidFill>
                <a:latin typeface="DM Serif Display" pitchFamily="2" charset="0"/>
              </a:rPr>
              <a:t>Correlation</a:t>
            </a:r>
            <a:r>
              <a:rPr lang="it-IT" sz="2800" dirty="0">
                <a:solidFill>
                  <a:schemeClr val="bg2"/>
                </a:solidFill>
                <a:latin typeface="DM Serif Display" pitchFamily="2" charset="0"/>
              </a:rPr>
              <a:t> plot </a:t>
            </a:r>
            <a:r>
              <a:rPr lang="it-IT" sz="2800" dirty="0" err="1">
                <a:solidFill>
                  <a:srgbClr val="525151"/>
                </a:solidFill>
                <a:latin typeface="DM Serif Display" pitchFamily="2" charset="0"/>
              </a:rPr>
              <a:t>among</a:t>
            </a:r>
            <a:r>
              <a:rPr lang="it-IT" sz="2800" dirty="0">
                <a:solidFill>
                  <a:srgbClr val="525151"/>
                </a:solidFill>
                <a:latin typeface="DM Serif Display" pitchFamily="2" charset="0"/>
              </a:rPr>
              <a:t> </a:t>
            </a:r>
            <a:r>
              <a:rPr lang="it-IT" sz="2800" dirty="0" err="1">
                <a:solidFill>
                  <a:srgbClr val="525151"/>
                </a:solidFill>
                <a:latin typeface="DM Serif Display" pitchFamily="2" charset="0"/>
              </a:rPr>
              <a:t>all</a:t>
            </a:r>
            <a:r>
              <a:rPr lang="it-IT" sz="2800" dirty="0">
                <a:solidFill>
                  <a:srgbClr val="525151"/>
                </a:solidFill>
                <a:latin typeface="DM Serif Display" pitchFamily="2" charset="0"/>
              </a:rPr>
              <a:t> </a:t>
            </a:r>
            <a:r>
              <a:rPr lang="it-IT" sz="2800" dirty="0" err="1">
                <a:solidFill>
                  <a:srgbClr val="525151"/>
                </a:solidFill>
                <a:latin typeface="DM Serif Display" pitchFamily="2" charset="0"/>
              </a:rPr>
              <a:t>variables</a:t>
            </a:r>
            <a:endParaRPr lang="it-IT" sz="2800" dirty="0">
              <a:solidFill>
                <a:srgbClr val="525151"/>
              </a:solidFill>
              <a:latin typeface="DM Serif Display" pitchFamily="2" charset="0"/>
            </a:endParaRPr>
          </a:p>
        </p:txBody>
      </p:sp>
      <p:cxnSp>
        <p:nvCxnSpPr>
          <p:cNvPr id="10" name="Google Shape;434;p41">
            <a:extLst>
              <a:ext uri="{FF2B5EF4-FFF2-40B4-BE49-F238E27FC236}">
                <a16:creationId xmlns:a16="http://schemas.microsoft.com/office/drawing/2014/main" id="{E0662F52-A7DA-101D-5446-F813D75A3A34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85961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A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3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3"/>
          <p:cNvSpPr txBox="1">
            <a:spLocks noGrp="1"/>
          </p:cNvSpPr>
          <p:nvPr>
            <p:ph type="title" idx="2"/>
          </p:nvPr>
        </p:nvSpPr>
        <p:spPr>
          <a:xfrm flipH="1">
            <a:off x="6720600" y="1447850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04" name="Google Shape;304;p33"/>
          <p:cNvSpPr txBox="1">
            <a:spLocks noGrp="1"/>
          </p:cNvSpPr>
          <p:nvPr>
            <p:ph type="title"/>
          </p:nvPr>
        </p:nvSpPr>
        <p:spPr>
          <a:xfrm flipH="1">
            <a:off x="936701" y="2807750"/>
            <a:ext cx="7483098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/>
              <a:t> </a:t>
            </a:r>
            <a:r>
              <a:rPr lang="it-IT" sz="5400" dirty="0" err="1"/>
              <a:t>Descriptive</a:t>
            </a:r>
            <a:r>
              <a:rPr lang="it-IT" sz="5400" dirty="0"/>
              <a:t> </a:t>
            </a:r>
            <a:r>
              <a:rPr lang="it-IT" sz="5400" dirty="0" err="1"/>
              <a:t>Analyses</a:t>
            </a:r>
            <a:endParaRPr lang="it-IT" sz="5400" dirty="0"/>
          </a:p>
        </p:txBody>
      </p:sp>
      <p:cxnSp>
        <p:nvCxnSpPr>
          <p:cNvPr id="306" name="Google Shape;306;p33"/>
          <p:cNvCxnSpPr/>
          <p:nvPr/>
        </p:nvCxnSpPr>
        <p:spPr>
          <a:xfrm rot="10800000">
            <a:off x="7253450" y="2609075"/>
            <a:ext cx="10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7450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9" y="538071"/>
            <a:ext cx="2187017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525151"/>
                </a:solidFill>
              </a:rPr>
              <a:t>A</a:t>
            </a:r>
            <a:r>
              <a:rPr lang="en" sz="2800" dirty="0">
                <a:solidFill>
                  <a:schemeClr val="bg2"/>
                </a:solidFill>
              </a:rPr>
              <a:t> global </a:t>
            </a:r>
            <a:r>
              <a:rPr lang="en" sz="2800" dirty="0">
                <a:solidFill>
                  <a:srgbClr val="525151"/>
                </a:solidFill>
              </a:rPr>
              <a:t>overview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434" name="Google Shape;434;p41"/>
          <p:cNvCxnSpPr>
            <a:cxnSpLocks/>
          </p:cNvCxnSpPr>
          <p:nvPr/>
        </p:nvCxnSpPr>
        <p:spPr>
          <a:xfrm flipH="1">
            <a:off x="6430537" y="3114675"/>
            <a:ext cx="19725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309742B-F749-21D4-AE22-8782CB09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8" y="538325"/>
            <a:ext cx="5464302" cy="4066060"/>
          </a:xfrm>
          <a:prstGeom prst="rect">
            <a:avLst/>
          </a:prstGeom>
        </p:spPr>
      </p:pic>
      <p:sp>
        <p:nvSpPr>
          <p:cNvPr id="24" name="Google Shape;385;p37">
            <a:extLst>
              <a:ext uri="{FF2B5EF4-FFF2-40B4-BE49-F238E27FC236}">
                <a16:creationId xmlns:a16="http://schemas.microsoft.com/office/drawing/2014/main" id="{9A60081F-9B54-7D73-C423-79643ECB6F9D}"/>
              </a:ext>
            </a:extLst>
          </p:cNvPr>
          <p:cNvSpPr txBox="1">
            <a:spLocks/>
          </p:cNvSpPr>
          <p:nvPr/>
        </p:nvSpPr>
        <p:spPr>
          <a:xfrm>
            <a:off x="6327560" y="3228695"/>
            <a:ext cx="219668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52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 yearly growth of electricity generation from LC source: </a:t>
            </a:r>
            <a:r>
              <a:rPr lang="en-US" sz="1200" b="1" dirty="0">
                <a:solidFill>
                  <a:srgbClr val="52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21.6%</a:t>
            </a:r>
            <a:endParaRPr lang="en-US" sz="1200" dirty="0">
              <a:solidFill>
                <a:srgbClr val="52515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9" y="538071"/>
            <a:ext cx="2187017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525151"/>
                </a:solidFill>
              </a:rPr>
              <a:t>A</a:t>
            </a:r>
            <a:r>
              <a:rPr lang="en" sz="2800" dirty="0">
                <a:solidFill>
                  <a:schemeClr val="bg2"/>
                </a:solidFill>
              </a:rPr>
              <a:t> global </a:t>
            </a:r>
            <a:r>
              <a:rPr lang="en" sz="2800" dirty="0">
                <a:solidFill>
                  <a:srgbClr val="525151"/>
                </a:solidFill>
              </a:rPr>
              <a:t>overview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434" name="Google Shape;434;p41"/>
          <p:cNvCxnSpPr>
            <a:cxnSpLocks/>
          </p:cNvCxnSpPr>
          <p:nvPr/>
        </p:nvCxnSpPr>
        <p:spPr>
          <a:xfrm flipH="1">
            <a:off x="6430537" y="3114675"/>
            <a:ext cx="19725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B1C195B-2368-FC09-2EA3-9687A7730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88" y="1159607"/>
            <a:ext cx="5426991" cy="2764693"/>
          </a:xfrm>
          <a:prstGeom prst="rect">
            <a:avLst/>
          </a:prstGeom>
        </p:spPr>
      </p:pic>
      <p:cxnSp>
        <p:nvCxnSpPr>
          <p:cNvPr id="6" name="Google Shape;434;p41">
            <a:extLst>
              <a:ext uri="{FF2B5EF4-FFF2-40B4-BE49-F238E27FC236}">
                <a16:creationId xmlns:a16="http://schemas.microsoft.com/office/drawing/2014/main" id="{5EF24094-9369-283C-FD73-F134CFFF85A7}"/>
              </a:ext>
            </a:extLst>
          </p:cNvPr>
          <p:cNvCxnSpPr>
            <a:cxnSpLocks/>
          </p:cNvCxnSpPr>
          <p:nvPr/>
        </p:nvCxnSpPr>
        <p:spPr>
          <a:xfrm flipH="1">
            <a:off x="6430537" y="3114675"/>
            <a:ext cx="19725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85;p37">
            <a:extLst>
              <a:ext uri="{FF2B5EF4-FFF2-40B4-BE49-F238E27FC236}">
                <a16:creationId xmlns:a16="http://schemas.microsoft.com/office/drawing/2014/main" id="{1CBE67B2-1ED4-1B8A-C676-E82749C17943}"/>
              </a:ext>
            </a:extLst>
          </p:cNvPr>
          <p:cNvSpPr txBox="1">
            <a:spLocks/>
          </p:cNvSpPr>
          <p:nvPr/>
        </p:nvSpPr>
        <p:spPr>
          <a:xfrm>
            <a:off x="6327560" y="3228695"/>
            <a:ext cx="219668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52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 of LC electricity generated by China and USA: </a:t>
            </a:r>
            <a:r>
              <a:rPr lang="en-US" sz="1200" b="1" dirty="0">
                <a:solidFill>
                  <a:srgbClr val="52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41%</a:t>
            </a:r>
            <a:endParaRPr lang="en-US" sz="1200" dirty="0">
              <a:solidFill>
                <a:srgbClr val="52515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093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7" y="538071"/>
            <a:ext cx="2608782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History</a:t>
            </a:r>
            <a:br>
              <a:rPr lang="it-IT" sz="2800" dirty="0">
                <a:solidFill>
                  <a:schemeClr val="bg2"/>
                </a:solidFill>
              </a:rPr>
            </a:br>
            <a:r>
              <a:rPr lang="it-IT" sz="2800" dirty="0">
                <a:solidFill>
                  <a:schemeClr val="bg2"/>
                </a:solidFill>
              </a:rPr>
              <a:t>of low-carbon </a:t>
            </a:r>
            <a:r>
              <a:rPr lang="it-IT" sz="2800" dirty="0">
                <a:solidFill>
                  <a:srgbClr val="525151"/>
                </a:solidFill>
              </a:rPr>
              <a:t>generation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309742B-F749-21D4-AE22-8782CB09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8100" y="538325"/>
            <a:ext cx="5076620" cy="40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01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>
            <a:spLocks noGrp="1"/>
          </p:cNvSpPr>
          <p:nvPr>
            <p:ph type="title"/>
          </p:nvPr>
        </p:nvSpPr>
        <p:spPr>
          <a:xfrm>
            <a:off x="856875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4" name="Google Shape;274;p32"/>
          <p:cNvSpPr txBox="1">
            <a:spLocks noGrp="1"/>
          </p:cNvSpPr>
          <p:nvPr>
            <p:ph type="title" idx="2"/>
          </p:nvPr>
        </p:nvSpPr>
        <p:spPr>
          <a:xfrm>
            <a:off x="4543157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02</a:t>
            </a:r>
            <a:endParaRPr dirty="0"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1"/>
          </p:nvPr>
        </p:nvSpPr>
        <p:spPr>
          <a:xfrm>
            <a:off x="856874" y="2171252"/>
            <a:ext cx="3410325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  <a:r>
              <a:rPr lang="it-IT" dirty="0" err="1"/>
              <a:t>Pre</a:t>
            </a:r>
            <a:r>
              <a:rPr lang="it-IT" dirty="0"/>
              <a:t>-processing and EDA</a:t>
            </a:r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4"/>
          </p:nvPr>
        </p:nvSpPr>
        <p:spPr>
          <a:xfrm>
            <a:off x="4561910" y="2171252"/>
            <a:ext cx="3496704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Descriptive Analyses</a:t>
            </a:r>
            <a:endParaRPr dirty="0"/>
          </a:p>
        </p:txBody>
      </p:sp>
      <p:sp>
        <p:nvSpPr>
          <p:cNvPr id="279" name="Google Shape;279;p32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80" name="Google Shape;280;p32"/>
          <p:cNvSpPr txBox="1">
            <a:spLocks noGrp="1"/>
          </p:cNvSpPr>
          <p:nvPr>
            <p:ph type="title" idx="7"/>
          </p:nvPr>
        </p:nvSpPr>
        <p:spPr>
          <a:xfrm>
            <a:off x="856875" y="3179649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83" name="Google Shape;283;p32"/>
          <p:cNvSpPr txBox="1">
            <a:spLocks noGrp="1"/>
          </p:cNvSpPr>
          <p:nvPr>
            <p:ph type="subTitle" idx="13"/>
          </p:nvPr>
        </p:nvSpPr>
        <p:spPr>
          <a:xfrm>
            <a:off x="856874" y="3935550"/>
            <a:ext cx="3023749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Modeling</a:t>
            </a:r>
            <a:endParaRPr dirty="0"/>
          </a:p>
        </p:txBody>
      </p:sp>
      <p:cxnSp>
        <p:nvCxnSpPr>
          <p:cNvPr id="286" name="Google Shape;286;p32"/>
          <p:cNvCxnSpPr/>
          <p:nvPr/>
        </p:nvCxnSpPr>
        <p:spPr>
          <a:xfrm>
            <a:off x="996650" y="2039988"/>
            <a:ext cx="46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2"/>
          <p:cNvCxnSpPr/>
          <p:nvPr/>
        </p:nvCxnSpPr>
        <p:spPr>
          <a:xfrm>
            <a:off x="4802511" y="2039975"/>
            <a:ext cx="4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2"/>
          <p:cNvCxnSpPr/>
          <p:nvPr/>
        </p:nvCxnSpPr>
        <p:spPr>
          <a:xfrm>
            <a:off x="996650" y="3793488"/>
            <a:ext cx="46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32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3" name="Google Shape;293;p32"/>
          <p:cNvGrpSpPr/>
          <p:nvPr/>
        </p:nvGrpSpPr>
        <p:grpSpPr>
          <a:xfrm>
            <a:off x="715050" y="1088225"/>
            <a:ext cx="7713900" cy="4055400"/>
            <a:chOff x="715050" y="1088225"/>
            <a:chExt cx="7713900" cy="4055400"/>
          </a:xfrm>
        </p:grpSpPr>
        <p:cxnSp>
          <p:nvCxnSpPr>
            <p:cNvPr id="294" name="Google Shape;294;p32"/>
            <p:cNvCxnSpPr/>
            <p:nvPr/>
          </p:nvCxnSpPr>
          <p:spPr>
            <a:xfrm>
              <a:off x="715050" y="28471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32"/>
            <p:cNvCxnSpPr/>
            <p:nvPr/>
          </p:nvCxnSpPr>
          <p:spPr>
            <a:xfrm>
              <a:off x="4535058" y="1088225"/>
              <a:ext cx="0" cy="4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7" y="538071"/>
            <a:ext cx="2608782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First </a:t>
            </a:r>
            <a:r>
              <a:rPr lang="it-IT" sz="2800" dirty="0" err="1">
                <a:solidFill>
                  <a:schemeClr val="bg2"/>
                </a:solidFill>
              </a:rPr>
              <a:t>phase</a:t>
            </a:r>
            <a:r>
              <a:rPr lang="it-IT" sz="2800" dirty="0">
                <a:solidFill>
                  <a:schemeClr val="bg2"/>
                </a:solidFill>
              </a:rPr>
              <a:t>: </a:t>
            </a:r>
            <a:r>
              <a:rPr lang="it-IT" sz="2800" dirty="0">
                <a:solidFill>
                  <a:srgbClr val="525151"/>
                </a:solidFill>
              </a:rPr>
              <a:t>the </a:t>
            </a:r>
            <a:r>
              <a:rPr lang="it-IT" sz="2800" dirty="0" err="1">
                <a:solidFill>
                  <a:srgbClr val="525151"/>
                </a:solidFill>
              </a:rPr>
              <a:t>dawn</a:t>
            </a:r>
            <a:r>
              <a:rPr lang="it-IT" sz="2800" dirty="0">
                <a:solidFill>
                  <a:srgbClr val="525151"/>
                </a:solidFill>
              </a:rPr>
              <a:t> of </a:t>
            </a:r>
            <a:r>
              <a:rPr lang="it-IT" sz="2800" dirty="0" err="1">
                <a:solidFill>
                  <a:srgbClr val="525151"/>
                </a:solidFill>
              </a:rPr>
              <a:t>nuclear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309742B-F749-21D4-AE22-8782CB09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9408" y="538325"/>
            <a:ext cx="5074004" cy="40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24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7" y="538071"/>
            <a:ext cx="2608782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Second </a:t>
            </a:r>
            <a:r>
              <a:rPr lang="it-IT" sz="2800" dirty="0" err="1">
                <a:solidFill>
                  <a:schemeClr val="bg2"/>
                </a:solidFill>
              </a:rPr>
              <a:t>phase</a:t>
            </a:r>
            <a:r>
              <a:rPr lang="it-IT" sz="2800" dirty="0">
                <a:solidFill>
                  <a:schemeClr val="bg2"/>
                </a:solidFill>
              </a:rPr>
              <a:t>: </a:t>
            </a:r>
            <a:r>
              <a:rPr lang="it-IT" sz="2800" dirty="0" err="1">
                <a:solidFill>
                  <a:srgbClr val="525151"/>
                </a:solidFill>
              </a:rPr>
              <a:t>nuclear’s</a:t>
            </a:r>
            <a:r>
              <a:rPr lang="it-IT" sz="2800" dirty="0">
                <a:solidFill>
                  <a:srgbClr val="525151"/>
                </a:solidFill>
              </a:rPr>
              <a:t> golden age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309742B-F749-21D4-AE22-8782CB09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9408" y="538325"/>
            <a:ext cx="5074004" cy="406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78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7" y="538071"/>
            <a:ext cx="2608782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Third </a:t>
            </a:r>
            <a:r>
              <a:rPr lang="it-IT" sz="2800" dirty="0" err="1">
                <a:solidFill>
                  <a:schemeClr val="bg2"/>
                </a:solidFill>
              </a:rPr>
              <a:t>phase</a:t>
            </a:r>
            <a:r>
              <a:rPr lang="it-IT" sz="2800" dirty="0">
                <a:solidFill>
                  <a:schemeClr val="bg2"/>
                </a:solidFill>
              </a:rPr>
              <a:t>: </a:t>
            </a:r>
            <a:r>
              <a:rPr lang="it-IT" sz="2800" dirty="0" err="1">
                <a:solidFill>
                  <a:srgbClr val="525151"/>
                </a:solidFill>
              </a:rPr>
              <a:t>renewables</a:t>
            </a:r>
            <a:r>
              <a:rPr lang="it-IT" sz="2800" dirty="0">
                <a:solidFill>
                  <a:srgbClr val="525151"/>
                </a:solidFill>
              </a:rPr>
              <a:t>’ golden age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309742B-F749-21D4-AE22-8782CB09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9408" y="538325"/>
            <a:ext cx="5074004" cy="406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4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25151"/>
                </a:solidFill>
              </a:rPr>
              <a:t>Grouping in </a:t>
            </a:r>
            <a:r>
              <a:rPr lang="en" dirty="0">
                <a:solidFill>
                  <a:schemeClr val="bg2"/>
                </a:solidFill>
              </a:rPr>
              <a:t>macroregions</a:t>
            </a:r>
            <a:endParaRPr dirty="0">
              <a:solidFill>
                <a:schemeClr val="bg2"/>
              </a:solidFill>
            </a:endParaRPr>
          </a:p>
        </p:txBody>
      </p:sp>
      <p:cxnSp>
        <p:nvCxnSpPr>
          <p:cNvPr id="370" name="Google Shape;370;p36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68" name="Picture 4267">
            <a:extLst>
              <a:ext uri="{FF2B5EF4-FFF2-40B4-BE49-F238E27FC236}">
                <a16:creationId xmlns:a16="http://schemas.microsoft.com/office/drawing/2014/main" id="{0945CFA5-7194-BB74-2C3E-19874EB5D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99086"/>
            <a:ext cx="7548075" cy="348694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4" y="538071"/>
            <a:ext cx="2557985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Low-carbon and </a:t>
            </a:r>
            <a:r>
              <a:rPr lang="it-IT" sz="2800" dirty="0" err="1">
                <a:solidFill>
                  <a:schemeClr val="bg2"/>
                </a:solidFill>
              </a:rPr>
              <a:t>macroregions</a:t>
            </a:r>
            <a:r>
              <a:rPr lang="it-IT" sz="2800" dirty="0">
                <a:solidFill>
                  <a:schemeClr val="bg2"/>
                </a:solidFill>
              </a:rPr>
              <a:t>: </a:t>
            </a:r>
            <a:r>
              <a:rPr lang="it-IT" sz="2800" dirty="0" err="1">
                <a:solidFill>
                  <a:srgbClr val="525151"/>
                </a:solidFill>
              </a:rPr>
              <a:t>how</a:t>
            </a:r>
            <a:r>
              <a:rPr lang="it-IT" sz="2800" dirty="0">
                <a:solidFill>
                  <a:srgbClr val="525151"/>
                </a:solidFill>
              </a:rPr>
              <a:t> </a:t>
            </a:r>
            <a:r>
              <a:rPr lang="it-IT" sz="2800" dirty="0" err="1">
                <a:solidFill>
                  <a:srgbClr val="525151"/>
                </a:solidFill>
              </a:rPr>
              <a:t>does</a:t>
            </a:r>
            <a:r>
              <a:rPr lang="it-IT" sz="2800" dirty="0">
                <a:solidFill>
                  <a:srgbClr val="525151"/>
                </a:solidFill>
              </a:rPr>
              <a:t> generation </a:t>
            </a:r>
            <a:r>
              <a:rPr lang="it-IT" sz="2800" dirty="0" err="1">
                <a:solidFill>
                  <a:srgbClr val="525151"/>
                </a:solidFill>
              </a:rPr>
              <a:t>vary</a:t>
            </a:r>
            <a:r>
              <a:rPr lang="it-IT" sz="2800" dirty="0">
                <a:solidFill>
                  <a:srgbClr val="525151"/>
                </a:solidFill>
              </a:rPr>
              <a:t>?</a:t>
            </a:r>
            <a:endParaRPr sz="2800" dirty="0">
              <a:solidFill>
                <a:schemeClr val="bg2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1FF2296-2B5E-DFAF-3D86-9870DD7E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47" y="1063082"/>
            <a:ext cx="5442379" cy="266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34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5" y="538071"/>
            <a:ext cx="2454649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rgbClr val="525151"/>
                </a:solidFill>
              </a:rPr>
              <a:t>Transversal</a:t>
            </a:r>
            <a:r>
              <a:rPr lang="it-IT" sz="2800" dirty="0">
                <a:solidFill>
                  <a:srgbClr val="525151"/>
                </a:solidFill>
              </a:rPr>
              <a:t> </a:t>
            </a:r>
            <a:r>
              <a:rPr lang="it-IT" sz="2800" dirty="0" err="1">
                <a:solidFill>
                  <a:srgbClr val="525151"/>
                </a:solidFill>
              </a:rPr>
              <a:t>importance</a:t>
            </a:r>
            <a:r>
              <a:rPr lang="it-IT" sz="2800" dirty="0">
                <a:solidFill>
                  <a:srgbClr val="525151"/>
                </a:solidFill>
              </a:rPr>
              <a:t> of </a:t>
            </a:r>
            <a:r>
              <a:rPr lang="it-IT" sz="2800" dirty="0" err="1">
                <a:solidFill>
                  <a:schemeClr val="bg2"/>
                </a:solidFill>
              </a:rPr>
              <a:t>hydropower</a:t>
            </a:r>
            <a:endParaRPr sz="2800" dirty="0">
              <a:solidFill>
                <a:schemeClr val="bg2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1FF2296-2B5E-DFAF-3D86-9870DD7E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0934" y="1063082"/>
            <a:ext cx="5437604" cy="266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8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5" y="538071"/>
            <a:ext cx="2454649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rgbClr val="525151"/>
                </a:solidFill>
              </a:rPr>
              <a:t>Zoom on</a:t>
            </a:r>
            <a:br>
              <a:rPr lang="it-IT" sz="2800" dirty="0">
                <a:solidFill>
                  <a:schemeClr val="bg2"/>
                </a:solidFill>
              </a:rPr>
            </a:br>
            <a:r>
              <a:rPr lang="it-IT" sz="2800" dirty="0">
                <a:solidFill>
                  <a:schemeClr val="bg2"/>
                </a:solidFill>
              </a:rPr>
              <a:t>non-</a:t>
            </a:r>
            <a:r>
              <a:rPr lang="it-IT" sz="2800" dirty="0" err="1">
                <a:solidFill>
                  <a:schemeClr val="bg2"/>
                </a:solidFill>
              </a:rPr>
              <a:t>hydro</a:t>
            </a:r>
            <a:r>
              <a:rPr lang="it-IT" sz="2800" dirty="0">
                <a:solidFill>
                  <a:schemeClr val="bg2"/>
                </a:solidFill>
              </a:rPr>
              <a:t> </a:t>
            </a:r>
            <a:r>
              <a:rPr lang="it-IT" sz="2800" dirty="0" err="1">
                <a:solidFill>
                  <a:schemeClr val="bg2"/>
                </a:solidFill>
              </a:rPr>
              <a:t>renewables</a:t>
            </a:r>
            <a:endParaRPr sz="2800" dirty="0">
              <a:solidFill>
                <a:schemeClr val="bg2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1FF2296-2B5E-DFAF-3D86-9870DD7E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7321" y="899532"/>
            <a:ext cx="5359152" cy="303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75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5" y="538071"/>
            <a:ext cx="2454649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rgbClr val="525151"/>
                </a:solidFill>
              </a:rPr>
              <a:t>Higher</a:t>
            </a:r>
            <a:r>
              <a:rPr lang="it-IT" sz="2800" dirty="0">
                <a:solidFill>
                  <a:srgbClr val="525151"/>
                </a:solidFill>
              </a:rPr>
              <a:t> </a:t>
            </a:r>
            <a:r>
              <a:rPr lang="it-IT" sz="2800" dirty="0">
                <a:solidFill>
                  <a:schemeClr val="bg2"/>
                </a:solidFill>
              </a:rPr>
              <a:t>share </a:t>
            </a:r>
            <a:r>
              <a:rPr lang="it-IT" sz="2800" dirty="0" err="1">
                <a:solidFill>
                  <a:srgbClr val="525151"/>
                </a:solidFill>
              </a:rPr>
              <a:t>means</a:t>
            </a:r>
            <a:r>
              <a:rPr lang="it-IT" sz="2800" dirty="0">
                <a:solidFill>
                  <a:srgbClr val="525151"/>
                </a:solidFill>
              </a:rPr>
              <a:t> </a:t>
            </a:r>
            <a:r>
              <a:rPr lang="it-IT" sz="2800" dirty="0" err="1">
                <a:solidFill>
                  <a:srgbClr val="525151"/>
                </a:solidFill>
              </a:rPr>
              <a:t>stronger</a:t>
            </a:r>
            <a:r>
              <a:rPr lang="it-IT" sz="2800" dirty="0">
                <a:solidFill>
                  <a:srgbClr val="525151"/>
                </a:solidFill>
              </a:rPr>
              <a:t> </a:t>
            </a:r>
            <a:r>
              <a:rPr lang="it-IT" sz="2800" dirty="0">
                <a:solidFill>
                  <a:schemeClr val="bg2"/>
                </a:solidFill>
              </a:rPr>
              <a:t>green </a:t>
            </a:r>
            <a:r>
              <a:rPr lang="it-IT" sz="2800" dirty="0" err="1">
                <a:solidFill>
                  <a:schemeClr val="bg2"/>
                </a:solidFill>
              </a:rPr>
              <a:t>transition</a:t>
            </a:r>
            <a:r>
              <a:rPr lang="it-IT" sz="2800" dirty="0">
                <a:solidFill>
                  <a:srgbClr val="525151"/>
                </a:solidFill>
              </a:rPr>
              <a:t>?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17" y="1335581"/>
            <a:ext cx="5383999" cy="262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02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4" y="538071"/>
            <a:ext cx="2535125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South-Africa: </a:t>
            </a:r>
            <a:r>
              <a:rPr lang="it-IT" sz="2800" dirty="0">
                <a:solidFill>
                  <a:srgbClr val="525151"/>
                </a:solidFill>
              </a:rPr>
              <a:t>the </a:t>
            </a:r>
            <a:r>
              <a:rPr lang="it-IT" sz="2800" dirty="0" err="1">
                <a:solidFill>
                  <a:srgbClr val="525151"/>
                </a:solidFill>
              </a:rPr>
              <a:t>outperforming</a:t>
            </a:r>
            <a:r>
              <a:rPr lang="it-IT" sz="2800" dirty="0">
                <a:solidFill>
                  <a:srgbClr val="525151"/>
                </a:solidFill>
              </a:rPr>
              <a:t> country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5941" y="1335581"/>
            <a:ext cx="5323551" cy="262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74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25151"/>
                </a:solidFill>
              </a:rPr>
              <a:t>The </a:t>
            </a:r>
            <a:r>
              <a:rPr lang="en" dirty="0">
                <a:solidFill>
                  <a:schemeClr val="bg2"/>
                </a:solidFill>
              </a:rPr>
              <a:t>Green Score</a:t>
            </a:r>
            <a:endParaRPr dirty="0">
              <a:solidFill>
                <a:schemeClr val="bg2"/>
              </a:solidFill>
            </a:endParaRPr>
          </a:p>
        </p:txBody>
      </p:sp>
      <p:cxnSp>
        <p:nvCxnSpPr>
          <p:cNvPr id="370" name="Google Shape;370;p36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19FB49C-97E3-E24E-A036-303591FE8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2" y="2291518"/>
            <a:ext cx="5878912" cy="73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74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3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3"/>
          <p:cNvSpPr txBox="1">
            <a:spLocks noGrp="1"/>
          </p:cNvSpPr>
          <p:nvPr>
            <p:ph type="title" idx="2"/>
          </p:nvPr>
        </p:nvSpPr>
        <p:spPr>
          <a:xfrm flipH="1">
            <a:off x="6720600" y="1447850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4" name="Google Shape;304;p33"/>
          <p:cNvSpPr txBox="1">
            <a:spLocks noGrp="1"/>
          </p:cNvSpPr>
          <p:nvPr>
            <p:ph type="title"/>
          </p:nvPr>
        </p:nvSpPr>
        <p:spPr>
          <a:xfrm flipH="1">
            <a:off x="936701" y="2807750"/>
            <a:ext cx="7483098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/>
              <a:t> </a:t>
            </a:r>
            <a:r>
              <a:rPr lang="it-IT" sz="5400" dirty="0" err="1"/>
              <a:t>Pre</a:t>
            </a:r>
            <a:r>
              <a:rPr lang="it-IT" sz="5400" dirty="0"/>
              <a:t>-processing and EDA</a:t>
            </a:r>
          </a:p>
        </p:txBody>
      </p:sp>
      <p:cxnSp>
        <p:nvCxnSpPr>
          <p:cNvPr id="306" name="Google Shape;306;p33"/>
          <p:cNvCxnSpPr/>
          <p:nvPr/>
        </p:nvCxnSpPr>
        <p:spPr>
          <a:xfrm rot="10800000">
            <a:off x="7253450" y="2609075"/>
            <a:ext cx="10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5" y="538071"/>
            <a:ext cx="2454649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Green Score </a:t>
            </a:r>
            <a:r>
              <a:rPr lang="it-IT" sz="2800" dirty="0">
                <a:solidFill>
                  <a:srgbClr val="525151"/>
                </a:solidFill>
              </a:rPr>
              <a:t>in </a:t>
            </a:r>
            <a:r>
              <a:rPr lang="it-IT" sz="2800" dirty="0" err="1">
                <a:solidFill>
                  <a:srgbClr val="525151"/>
                </a:solidFill>
              </a:rPr>
              <a:t>different</a:t>
            </a:r>
            <a:r>
              <a:rPr lang="it-IT" sz="2800" dirty="0">
                <a:solidFill>
                  <a:srgbClr val="525151"/>
                </a:solidFill>
              </a:rPr>
              <a:t> countries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8518" y="1335581"/>
            <a:ext cx="5378397" cy="2627954"/>
          </a:xfrm>
          <a:prstGeom prst="rect">
            <a:avLst/>
          </a:prstGeom>
        </p:spPr>
      </p:pic>
      <p:cxnSp>
        <p:nvCxnSpPr>
          <p:cNvPr id="2" name="Google Shape;434;p41">
            <a:extLst>
              <a:ext uri="{FF2B5EF4-FFF2-40B4-BE49-F238E27FC236}">
                <a16:creationId xmlns:a16="http://schemas.microsoft.com/office/drawing/2014/main" id="{B7C5A810-32DE-BD4B-7740-A975DA7D2BF9}"/>
              </a:ext>
            </a:extLst>
          </p:cNvPr>
          <p:cNvCxnSpPr>
            <a:cxnSpLocks/>
          </p:cNvCxnSpPr>
          <p:nvPr/>
        </p:nvCxnSpPr>
        <p:spPr>
          <a:xfrm flipH="1">
            <a:off x="6430537" y="3114675"/>
            <a:ext cx="19725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434;p41">
            <a:extLst>
              <a:ext uri="{FF2B5EF4-FFF2-40B4-BE49-F238E27FC236}">
                <a16:creationId xmlns:a16="http://schemas.microsoft.com/office/drawing/2014/main" id="{3EB05048-CEFC-BA71-9B03-DAB37573AA4E}"/>
              </a:ext>
            </a:extLst>
          </p:cNvPr>
          <p:cNvCxnSpPr>
            <a:cxnSpLocks/>
          </p:cNvCxnSpPr>
          <p:nvPr/>
        </p:nvCxnSpPr>
        <p:spPr>
          <a:xfrm flipH="1">
            <a:off x="6430537" y="3114675"/>
            <a:ext cx="19725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85;p37">
            <a:extLst>
              <a:ext uri="{FF2B5EF4-FFF2-40B4-BE49-F238E27FC236}">
                <a16:creationId xmlns:a16="http://schemas.microsoft.com/office/drawing/2014/main" id="{97DF42F3-93B9-D3D6-47F0-64A0EAF124BF}"/>
              </a:ext>
            </a:extLst>
          </p:cNvPr>
          <p:cNvSpPr txBox="1">
            <a:spLocks/>
          </p:cNvSpPr>
          <p:nvPr/>
        </p:nvSpPr>
        <p:spPr>
          <a:xfrm>
            <a:off x="6327560" y="3228695"/>
            <a:ext cx="219668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1" dirty="0">
                <a:solidFill>
                  <a:srgbClr val="52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Outliers</a:t>
            </a:r>
            <a:r>
              <a:rPr lang="en-US" sz="1200" dirty="0">
                <a:solidFill>
                  <a:srgbClr val="52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highlighted: Laos, Bhutan, Paraguay and Norway</a:t>
            </a:r>
          </a:p>
        </p:txBody>
      </p:sp>
    </p:spTree>
    <p:extLst>
      <p:ext uri="{BB962C8B-B14F-4D97-AF65-F5344CB8AC3E}">
        <p14:creationId xmlns:p14="http://schemas.microsoft.com/office/powerpoint/2010/main" val="401035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5" y="538071"/>
            <a:ext cx="2454649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bg2"/>
                </a:solidFill>
              </a:rPr>
              <a:t>Hydropower</a:t>
            </a:r>
            <a:br>
              <a:rPr lang="it-IT" sz="2800" dirty="0">
                <a:solidFill>
                  <a:schemeClr val="bg2"/>
                </a:solidFill>
              </a:rPr>
            </a:br>
            <a:r>
              <a:rPr lang="it-IT" sz="2800" dirty="0" err="1">
                <a:solidFill>
                  <a:schemeClr val="bg2"/>
                </a:solidFill>
              </a:rPr>
              <a:t>dominance</a:t>
            </a:r>
            <a:r>
              <a:rPr lang="it-IT" sz="2800" dirty="0">
                <a:solidFill>
                  <a:schemeClr val="bg2"/>
                </a:solidFill>
              </a:rPr>
              <a:t> </a:t>
            </a:r>
            <a:r>
              <a:rPr lang="it-IT" sz="2800" dirty="0">
                <a:solidFill>
                  <a:schemeClr val="tx1"/>
                </a:solidFill>
              </a:rPr>
              <a:t>in the </a:t>
            </a:r>
            <a:r>
              <a:rPr lang="it-IT" sz="2800" dirty="0" err="1">
                <a:solidFill>
                  <a:schemeClr val="tx1"/>
                </a:solidFill>
              </a:rPr>
              <a:t>outliers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8518" y="1358970"/>
            <a:ext cx="5378397" cy="25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15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Laos</a:t>
            </a:r>
            <a:r>
              <a:rPr lang="en" dirty="0">
                <a:solidFill>
                  <a:srgbClr val="525151"/>
                </a:solidFill>
              </a:rPr>
              <a:t>: the Battery of Southeast Asia</a:t>
            </a:r>
            <a:endParaRPr dirty="0">
              <a:solidFill>
                <a:srgbClr val="525151"/>
              </a:solidFill>
            </a:endParaRPr>
          </a:p>
        </p:txBody>
      </p:sp>
      <p:cxnSp>
        <p:nvCxnSpPr>
          <p:cNvPr id="370" name="Google Shape;370;p36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3B67CF2-DBEE-B768-2AA4-50CBB315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81" y="1263704"/>
            <a:ext cx="7520470" cy="3129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311C1C-B163-6797-8A52-CBE0421CF8A5}"/>
              </a:ext>
            </a:extLst>
          </p:cNvPr>
          <p:cNvSpPr txBox="1"/>
          <p:nvPr/>
        </p:nvSpPr>
        <p:spPr>
          <a:xfrm>
            <a:off x="632460" y="4650760"/>
            <a:ext cx="77800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https://www.andritz.com/hydro-en/hydronews/hydro-news-asia/laos</a:t>
            </a:r>
          </a:p>
        </p:txBody>
      </p:sp>
    </p:spTree>
    <p:extLst>
      <p:ext uri="{BB962C8B-B14F-4D97-AF65-F5344CB8AC3E}">
        <p14:creationId xmlns:p14="http://schemas.microsoft.com/office/powerpoint/2010/main" val="3273271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5" y="538071"/>
            <a:ext cx="2454649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bg2"/>
                </a:solidFill>
              </a:rPr>
              <a:t>Which</a:t>
            </a:r>
            <a:r>
              <a:rPr lang="it-IT" sz="2800" dirty="0">
                <a:solidFill>
                  <a:schemeClr val="bg2"/>
                </a:solidFill>
              </a:rPr>
              <a:t> sources </a:t>
            </a:r>
            <a:r>
              <a:rPr lang="it-IT" sz="2800" dirty="0" err="1">
                <a:solidFill>
                  <a:schemeClr val="tx1"/>
                </a:solidFill>
              </a:rPr>
              <a:t>influence</a:t>
            </a:r>
            <a:r>
              <a:rPr lang="it-IT" sz="2800" dirty="0">
                <a:solidFill>
                  <a:schemeClr val="tx1"/>
                </a:solidFill>
              </a:rPr>
              <a:t> the Green Score?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618" y="1285415"/>
            <a:ext cx="5405987" cy="27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8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5" y="538071"/>
            <a:ext cx="2454649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bg2"/>
                </a:solidFill>
              </a:rPr>
              <a:t>Macroregions</a:t>
            </a:r>
            <a:r>
              <a:rPr lang="it-IT" sz="2800" dirty="0">
                <a:solidFill>
                  <a:schemeClr val="bg2"/>
                </a:solidFill>
              </a:rPr>
              <a:t> </a:t>
            </a:r>
            <a:r>
              <a:rPr lang="it-IT" sz="2800" dirty="0">
                <a:solidFill>
                  <a:schemeClr val="tx1"/>
                </a:solidFill>
              </a:rPr>
              <a:t>and</a:t>
            </a:r>
            <a:r>
              <a:rPr lang="it-IT" sz="2800" dirty="0">
                <a:solidFill>
                  <a:schemeClr val="bg2"/>
                </a:solidFill>
              </a:rPr>
              <a:t> Green Scores</a:t>
            </a:r>
            <a:endParaRPr sz="2800" dirty="0">
              <a:solidFill>
                <a:schemeClr val="bg2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618" y="1334664"/>
            <a:ext cx="5405987" cy="260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18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4" y="538071"/>
            <a:ext cx="2581031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bg2"/>
                </a:solidFill>
              </a:rPr>
              <a:t>Developed</a:t>
            </a:r>
            <a:r>
              <a:rPr lang="it-IT" sz="2800" dirty="0">
                <a:solidFill>
                  <a:schemeClr val="bg2"/>
                </a:solidFill>
              </a:rPr>
              <a:t> Countries: </a:t>
            </a:r>
            <a:r>
              <a:rPr lang="it-IT" sz="2800" dirty="0">
                <a:solidFill>
                  <a:schemeClr val="tx1"/>
                </a:solidFill>
              </a:rPr>
              <a:t>an </a:t>
            </a:r>
            <a:r>
              <a:rPr lang="it-IT" sz="2800" dirty="0" err="1">
                <a:solidFill>
                  <a:schemeClr val="tx1"/>
                </a:solidFill>
              </a:rPr>
              <a:t>heterogeneous</a:t>
            </a:r>
            <a:r>
              <a:rPr lang="it-IT" sz="2800" dirty="0">
                <a:solidFill>
                  <a:schemeClr val="tx1"/>
                </a:solidFill>
              </a:rPr>
              <a:t> energy mix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618" y="1348734"/>
            <a:ext cx="5405987" cy="258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76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641806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bg2"/>
                </a:solidFill>
              </a:rPr>
              <a:t>Developed</a:t>
            </a:r>
            <a:r>
              <a:rPr lang="it-IT" sz="2800" dirty="0">
                <a:solidFill>
                  <a:schemeClr val="bg2"/>
                </a:solidFill>
              </a:rPr>
              <a:t> Countries: </a:t>
            </a:r>
            <a:r>
              <a:rPr lang="it-IT" sz="2800" dirty="0">
                <a:solidFill>
                  <a:schemeClr val="tx1"/>
                </a:solidFill>
              </a:rPr>
              <a:t>some </a:t>
            </a:r>
            <a:r>
              <a:rPr lang="it-IT" sz="2800" dirty="0" err="1">
                <a:solidFill>
                  <a:schemeClr val="tx1"/>
                </a:solidFill>
              </a:rPr>
              <a:t>driven</a:t>
            </a:r>
            <a:r>
              <a:rPr lang="it-IT" sz="2800" dirty="0">
                <a:solidFill>
                  <a:schemeClr val="tx1"/>
                </a:solidFill>
              </a:rPr>
              <a:t> by </a:t>
            </a:r>
            <a:r>
              <a:rPr lang="it-IT" sz="2800" dirty="0" err="1">
                <a:solidFill>
                  <a:schemeClr val="tx1"/>
                </a:solidFill>
              </a:rPr>
              <a:t>hydropower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618" y="1349474"/>
            <a:ext cx="5405987" cy="25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94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641806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bg2"/>
                </a:solidFill>
              </a:rPr>
              <a:t>Developed</a:t>
            </a:r>
            <a:r>
              <a:rPr lang="it-IT" sz="2800" dirty="0">
                <a:solidFill>
                  <a:schemeClr val="bg2"/>
                </a:solidFill>
              </a:rPr>
              <a:t> Countries: </a:t>
            </a:r>
            <a:r>
              <a:rPr lang="it-IT" sz="2800" dirty="0" err="1">
                <a:solidFill>
                  <a:schemeClr val="tx1"/>
                </a:solidFill>
              </a:rPr>
              <a:t>others</a:t>
            </a:r>
            <a:r>
              <a:rPr lang="it-IT" sz="2800" dirty="0">
                <a:solidFill>
                  <a:schemeClr val="tx1"/>
                </a:solidFill>
              </a:rPr>
              <a:t> by </a:t>
            </a:r>
            <a:r>
              <a:rPr lang="it-IT" sz="2800" dirty="0" err="1">
                <a:solidFill>
                  <a:schemeClr val="tx1"/>
                </a:solidFill>
              </a:rPr>
              <a:t>nuclear</a:t>
            </a:r>
            <a:r>
              <a:rPr lang="it-IT" sz="2800" dirty="0">
                <a:solidFill>
                  <a:schemeClr val="tx1"/>
                </a:solidFill>
              </a:rPr>
              <a:t> power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619" y="1349474"/>
            <a:ext cx="5405985" cy="25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22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641806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bg2"/>
                </a:solidFill>
              </a:rPr>
              <a:t>Developed</a:t>
            </a:r>
            <a:r>
              <a:rPr lang="it-IT" sz="2800" dirty="0">
                <a:solidFill>
                  <a:schemeClr val="bg2"/>
                </a:solidFill>
              </a:rPr>
              <a:t> Countries: </a:t>
            </a:r>
            <a:r>
              <a:rPr lang="it-IT" sz="2800" dirty="0" err="1">
                <a:solidFill>
                  <a:schemeClr val="tx1"/>
                </a:solidFill>
              </a:rPr>
              <a:t>others</a:t>
            </a:r>
            <a:r>
              <a:rPr lang="it-IT" sz="2800" dirty="0">
                <a:solidFill>
                  <a:schemeClr val="tx1"/>
                </a:solidFill>
              </a:rPr>
              <a:t> </a:t>
            </a:r>
            <a:r>
              <a:rPr lang="it-IT" sz="2800" dirty="0" err="1">
                <a:solidFill>
                  <a:schemeClr val="tx1"/>
                </a:solidFill>
              </a:rPr>
              <a:t>still</a:t>
            </a:r>
            <a:r>
              <a:rPr lang="it-IT" sz="2800" dirty="0">
                <a:solidFill>
                  <a:schemeClr val="tx1"/>
                </a:solidFill>
              </a:rPr>
              <a:t> by non-</a:t>
            </a:r>
            <a:r>
              <a:rPr lang="it-IT" sz="2800" dirty="0" err="1">
                <a:solidFill>
                  <a:schemeClr val="tx1"/>
                </a:solidFill>
              </a:rPr>
              <a:t>hydro</a:t>
            </a:r>
            <a:r>
              <a:rPr lang="it-IT" sz="2800" dirty="0">
                <a:solidFill>
                  <a:schemeClr val="tx1"/>
                </a:solidFill>
              </a:rPr>
              <a:t> </a:t>
            </a:r>
            <a:r>
              <a:rPr lang="it-IT" sz="2800" dirty="0" err="1">
                <a:solidFill>
                  <a:schemeClr val="tx1"/>
                </a:solidFill>
              </a:rPr>
              <a:t>renewables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619" y="1349474"/>
            <a:ext cx="5405985" cy="257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71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4" y="538071"/>
            <a:ext cx="2581031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Eastern Europe:</a:t>
            </a:r>
            <a:r>
              <a:rPr lang="it-IT" sz="2800" dirty="0">
                <a:solidFill>
                  <a:schemeClr val="tx1"/>
                </a:solidFill>
              </a:rPr>
              <a:t> the </a:t>
            </a:r>
            <a:r>
              <a:rPr lang="it-IT" sz="2800" dirty="0" err="1">
                <a:solidFill>
                  <a:schemeClr val="tx1"/>
                </a:solidFill>
              </a:rPr>
              <a:t>nuclear</a:t>
            </a:r>
            <a:r>
              <a:rPr lang="it-IT" sz="2800" dirty="0">
                <a:solidFill>
                  <a:schemeClr val="tx1"/>
                </a:solidFill>
              </a:rPr>
              <a:t> </a:t>
            </a:r>
            <a:r>
              <a:rPr lang="it-IT" sz="2800" dirty="0" err="1">
                <a:solidFill>
                  <a:schemeClr val="tx1"/>
                </a:solidFill>
              </a:rPr>
              <a:t>region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618" y="1355046"/>
            <a:ext cx="5405987" cy="256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17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 txBox="1">
            <a:spLocks noGrp="1"/>
          </p:cNvSpPr>
          <p:nvPr>
            <p:ph type="title"/>
          </p:nvPr>
        </p:nvSpPr>
        <p:spPr>
          <a:xfrm>
            <a:off x="2310750" y="1680375"/>
            <a:ext cx="4522500" cy="17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424" name="Google Shape;424;p40"/>
          <p:cNvSpPr txBox="1">
            <a:spLocks noGrp="1"/>
          </p:cNvSpPr>
          <p:nvPr>
            <p:ph type="subTitle" idx="1"/>
          </p:nvPr>
        </p:nvSpPr>
        <p:spPr>
          <a:xfrm>
            <a:off x="1499250" y="3888487"/>
            <a:ext cx="6145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Number of datasets merged to obtain the final one</a:t>
            </a:r>
            <a:endParaRPr dirty="0"/>
          </a:p>
        </p:txBody>
      </p:sp>
      <p:cxnSp>
        <p:nvCxnSpPr>
          <p:cNvPr id="425" name="Google Shape;425;p40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759451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Latin-America, Asia and Sub-</a:t>
            </a:r>
            <a:r>
              <a:rPr lang="it-IT" sz="2800" dirty="0" err="1">
                <a:solidFill>
                  <a:schemeClr val="bg2"/>
                </a:solidFill>
              </a:rPr>
              <a:t>Saharan</a:t>
            </a:r>
            <a:r>
              <a:rPr lang="it-IT" sz="2800" dirty="0">
                <a:solidFill>
                  <a:schemeClr val="bg2"/>
                </a:solidFill>
              </a:rPr>
              <a:t> Africa:</a:t>
            </a:r>
            <a:r>
              <a:rPr lang="it-IT" sz="2800" dirty="0">
                <a:solidFill>
                  <a:schemeClr val="tx1"/>
                </a:solidFill>
              </a:rPr>
              <a:t> the </a:t>
            </a:r>
            <a:r>
              <a:rPr lang="it-IT" sz="2800" dirty="0" err="1">
                <a:solidFill>
                  <a:schemeClr val="tx1"/>
                </a:solidFill>
              </a:rPr>
              <a:t>hydropower</a:t>
            </a:r>
            <a:r>
              <a:rPr lang="it-IT" sz="2800" dirty="0">
                <a:solidFill>
                  <a:schemeClr val="tx1"/>
                </a:solidFill>
              </a:rPr>
              <a:t> rule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177B3B4-5A37-AECF-12B3-EC66E6CF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1290" y="1361477"/>
            <a:ext cx="5352115" cy="25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85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759451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Latin-America, Asia and Sub-</a:t>
            </a:r>
            <a:r>
              <a:rPr lang="it-IT" sz="2800" dirty="0" err="1">
                <a:solidFill>
                  <a:schemeClr val="bg2"/>
                </a:solidFill>
              </a:rPr>
              <a:t>Saharan</a:t>
            </a:r>
            <a:r>
              <a:rPr lang="it-IT" sz="2800" dirty="0">
                <a:solidFill>
                  <a:schemeClr val="bg2"/>
                </a:solidFill>
              </a:rPr>
              <a:t> Africa: </a:t>
            </a:r>
            <a:r>
              <a:rPr lang="it-IT" sz="2800" dirty="0">
                <a:solidFill>
                  <a:schemeClr val="tx1"/>
                </a:solidFill>
              </a:rPr>
              <a:t>the </a:t>
            </a:r>
            <a:r>
              <a:rPr lang="it-IT" sz="2800" dirty="0" err="1">
                <a:solidFill>
                  <a:schemeClr val="tx1"/>
                </a:solidFill>
              </a:rPr>
              <a:t>hydropower</a:t>
            </a:r>
            <a:r>
              <a:rPr lang="it-IT" sz="2800" dirty="0">
                <a:solidFill>
                  <a:schemeClr val="tx1"/>
                </a:solidFill>
              </a:rPr>
              <a:t> rule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177B3B4-5A37-AECF-12B3-EC66E6CF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3915" y="1361164"/>
            <a:ext cx="5366864" cy="25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57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759451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Latin-America, Asia and Sub-</a:t>
            </a:r>
            <a:r>
              <a:rPr lang="it-IT" sz="2800" dirty="0" err="1">
                <a:solidFill>
                  <a:schemeClr val="bg2"/>
                </a:solidFill>
              </a:rPr>
              <a:t>Saharan</a:t>
            </a:r>
            <a:r>
              <a:rPr lang="it-IT" sz="2800" dirty="0">
                <a:solidFill>
                  <a:schemeClr val="bg2"/>
                </a:solidFill>
              </a:rPr>
              <a:t> Africa:</a:t>
            </a:r>
            <a:r>
              <a:rPr lang="it-IT" sz="2800" dirty="0">
                <a:solidFill>
                  <a:schemeClr val="tx1"/>
                </a:solidFill>
              </a:rPr>
              <a:t> the </a:t>
            </a:r>
            <a:r>
              <a:rPr lang="it-IT" sz="2800" dirty="0" err="1">
                <a:solidFill>
                  <a:schemeClr val="tx1"/>
                </a:solidFill>
              </a:rPr>
              <a:t>hydropower</a:t>
            </a:r>
            <a:r>
              <a:rPr lang="it-IT" sz="2800" dirty="0">
                <a:solidFill>
                  <a:schemeClr val="tx1"/>
                </a:solidFill>
              </a:rPr>
              <a:t> rule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177B3B4-5A37-AECF-12B3-EC66E6CF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4335" y="1361477"/>
            <a:ext cx="5366025" cy="25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37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759451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Uruguay: </a:t>
            </a:r>
            <a:r>
              <a:rPr lang="it-IT" sz="2800" dirty="0">
                <a:solidFill>
                  <a:schemeClr val="tx1"/>
                </a:solidFill>
              </a:rPr>
              <a:t>the wind </a:t>
            </a:r>
            <a:r>
              <a:rPr lang="it-IT" sz="2800" dirty="0" err="1">
                <a:solidFill>
                  <a:schemeClr val="tx1"/>
                </a:solidFill>
              </a:rPr>
              <a:t>republic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177B3B4-5A37-AECF-12B3-EC66E6CF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354" y="1361329"/>
            <a:ext cx="5405987" cy="253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63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759451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Kenya: </a:t>
            </a:r>
            <a:r>
              <a:rPr lang="it-IT" sz="2800" dirty="0">
                <a:solidFill>
                  <a:schemeClr val="tx1"/>
                </a:solidFill>
              </a:rPr>
              <a:t>a </a:t>
            </a:r>
            <a:r>
              <a:rPr lang="it-IT" sz="2800" dirty="0" err="1">
                <a:solidFill>
                  <a:schemeClr val="tx1"/>
                </a:solidFill>
              </a:rPr>
              <a:t>successful</a:t>
            </a:r>
            <a:r>
              <a:rPr lang="it-IT" sz="2800" dirty="0">
                <a:solidFill>
                  <a:schemeClr val="tx1"/>
                </a:solidFill>
              </a:rPr>
              <a:t> exploitation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177B3B4-5A37-AECF-12B3-EC66E6CF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5906" y="1361329"/>
            <a:ext cx="5362883" cy="253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15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Kenya</a:t>
            </a:r>
            <a:r>
              <a:rPr lang="en" dirty="0">
                <a:solidFill>
                  <a:srgbClr val="525151"/>
                </a:solidFill>
              </a:rPr>
              <a:t>: a successful exploitation</a:t>
            </a:r>
            <a:endParaRPr dirty="0">
              <a:solidFill>
                <a:srgbClr val="525151"/>
              </a:solidFill>
            </a:endParaRPr>
          </a:p>
        </p:txBody>
      </p:sp>
      <p:cxnSp>
        <p:nvCxnSpPr>
          <p:cNvPr id="370" name="Google Shape;370;p36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3B67CF2-DBEE-B768-2AA4-50CBB315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4006" y="1263704"/>
            <a:ext cx="6664420" cy="3129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DB46C2-DD8D-5684-B634-D3C6DBDAEB29}"/>
              </a:ext>
            </a:extLst>
          </p:cNvPr>
          <p:cNvSpPr txBox="1"/>
          <p:nvPr/>
        </p:nvSpPr>
        <p:spPr>
          <a:xfrm>
            <a:off x="632460" y="4650760"/>
            <a:ext cx="77800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https://www.imf.org/en/Publications/fandd/issues/2022/12/country-case-kenya-taps-the-earth-heat</a:t>
            </a:r>
          </a:p>
        </p:txBody>
      </p:sp>
    </p:spTree>
    <p:extLst>
      <p:ext uri="{BB962C8B-B14F-4D97-AF65-F5344CB8AC3E}">
        <p14:creationId xmlns:p14="http://schemas.microsoft.com/office/powerpoint/2010/main" val="1770135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2" y="538071"/>
            <a:ext cx="2603336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2"/>
                </a:solidFill>
              </a:rPr>
              <a:t>The Middle East and North Africa:</a:t>
            </a:r>
            <a:r>
              <a:rPr lang="en-US" sz="2800" dirty="0">
                <a:solidFill>
                  <a:schemeClr val="tx1"/>
                </a:solidFill>
              </a:rPr>
              <a:t> the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fossil fuel dependency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177B3B4-5A37-AECF-12B3-EC66E6CF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6970" y="1361477"/>
            <a:ext cx="5360755" cy="25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897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 capita </a:t>
            </a:r>
            <a:r>
              <a:rPr lang="en-US" dirty="0">
                <a:solidFill>
                  <a:schemeClr val="bg2"/>
                </a:solidFill>
              </a:rPr>
              <a:t>reserves </a:t>
            </a:r>
            <a:r>
              <a:rPr lang="en-US" dirty="0">
                <a:solidFill>
                  <a:schemeClr val="tx1"/>
                </a:solidFill>
              </a:rPr>
              <a:t>of oil and gas</a:t>
            </a:r>
            <a:endParaRPr lang="it-IT" dirty="0">
              <a:solidFill>
                <a:schemeClr val="tx1"/>
              </a:solidFill>
            </a:endParaRPr>
          </a:p>
        </p:txBody>
      </p:sp>
      <p:graphicFrame>
        <p:nvGraphicFramePr>
          <p:cNvPr id="453" name="Google Shape;453;p43"/>
          <p:cNvGraphicFramePr/>
          <p:nvPr>
            <p:extLst>
              <p:ext uri="{D42A27DB-BD31-4B8C-83A1-F6EECF244321}">
                <p14:modId xmlns:p14="http://schemas.microsoft.com/office/powerpoint/2010/main" val="85959519"/>
              </p:ext>
            </p:extLst>
          </p:nvPr>
        </p:nvGraphicFramePr>
        <p:xfrm>
          <a:off x="715125" y="1341424"/>
          <a:ext cx="7722631" cy="2754790"/>
        </p:xfrm>
        <a:graphic>
          <a:graphicData uri="http://schemas.openxmlformats.org/drawingml/2006/table">
            <a:tbl>
              <a:tblPr>
                <a:noFill/>
                <a:tableStyleId>{E8660847-D538-4720-8EBD-23D8C54A6644}</a:tableStyleId>
              </a:tblPr>
              <a:tblGrid>
                <a:gridCol w="2730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6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6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5250" marR="95250" marT="66675" marB="666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i="1" dirty="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Oil (2020)</a:t>
                      </a:r>
                      <a:endParaRPr sz="2000" i="1" dirty="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5250" marR="95250" marT="66675" marB="666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i="1" dirty="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Gas (2020)</a:t>
                      </a:r>
                      <a:endParaRPr sz="2000" i="1" dirty="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5250" marR="95250" marT="66675" marB="666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397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Middle East &amp;</a:t>
                      </a: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North Africa</a:t>
                      </a:r>
                      <a:endParaRPr sz="2000" dirty="0">
                        <a:solidFill>
                          <a:schemeClr val="dk2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5250" marR="952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DM Serif Display" pitchFamily="2" charset="0"/>
                          <a:ea typeface="Open Sans"/>
                          <a:cs typeface="Open Sans"/>
                          <a:sym typeface="Open Sans"/>
                        </a:rPr>
                        <a:t> 469.81 tonnes</a:t>
                      </a:r>
                      <a:endParaRPr sz="1800" dirty="0">
                        <a:solidFill>
                          <a:schemeClr val="dk1"/>
                        </a:solidFill>
                        <a:latin typeface="DM Serif Display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DM Serif Display" pitchFamily="2" charset="0"/>
                          <a:ea typeface="Open Sans"/>
                          <a:cs typeface="Open Sans"/>
                          <a:sym typeface="Open Sans"/>
                        </a:rPr>
                        <a:t>583,180.3 m</a:t>
                      </a:r>
                      <a:r>
                        <a:rPr lang="en" sz="1800" baseline="30000" dirty="0">
                          <a:solidFill>
                            <a:schemeClr val="dk1"/>
                          </a:solidFill>
                          <a:latin typeface="DM Serif Display" pitchFamily="2" charset="0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sz="1800" baseline="30000" dirty="0">
                        <a:solidFill>
                          <a:schemeClr val="dk1"/>
                        </a:solidFill>
                        <a:latin typeface="DM Serif Display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97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Other countries</a:t>
                      </a:r>
                      <a:endParaRPr sz="2000" dirty="0">
                        <a:solidFill>
                          <a:schemeClr val="dk2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5250" marR="952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DM Serif Display" pitchFamily="2" charset="0"/>
                          <a:ea typeface="Open Sans"/>
                          <a:cs typeface="Open Sans"/>
                          <a:sym typeface="Open Sans"/>
                        </a:rPr>
                        <a:t>18.40 tonnes</a:t>
                      </a:r>
                      <a:endParaRPr sz="1800" dirty="0">
                        <a:solidFill>
                          <a:schemeClr val="dk1"/>
                        </a:solidFill>
                        <a:latin typeface="DM Serif Display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DM Serif Display" pitchFamily="2" charset="0"/>
                          <a:ea typeface="Open Sans"/>
                          <a:cs typeface="Open Sans"/>
                          <a:sym typeface="Open Sans"/>
                        </a:rPr>
                        <a:t>22,920.9 m</a:t>
                      </a:r>
                      <a:r>
                        <a:rPr lang="en" sz="1800" baseline="30000" dirty="0">
                          <a:solidFill>
                            <a:schemeClr val="dk1"/>
                          </a:solidFill>
                          <a:latin typeface="DM Serif Display" pitchFamily="2" charset="0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sz="1800" baseline="30000" dirty="0">
                        <a:solidFill>
                          <a:schemeClr val="dk1"/>
                        </a:solidFill>
                        <a:latin typeface="DM Serif Display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54" name="Google Shape;454;p43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98236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3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3"/>
          <p:cNvSpPr txBox="1">
            <a:spLocks noGrp="1"/>
          </p:cNvSpPr>
          <p:nvPr>
            <p:ph type="title" idx="2"/>
          </p:nvPr>
        </p:nvSpPr>
        <p:spPr>
          <a:xfrm flipH="1">
            <a:off x="6720600" y="1447850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04" name="Google Shape;304;p33"/>
          <p:cNvSpPr txBox="1">
            <a:spLocks noGrp="1"/>
          </p:cNvSpPr>
          <p:nvPr>
            <p:ph type="title"/>
          </p:nvPr>
        </p:nvSpPr>
        <p:spPr>
          <a:xfrm flipH="1">
            <a:off x="936701" y="2807750"/>
            <a:ext cx="7483098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/>
              <a:t> Data </a:t>
            </a:r>
            <a:r>
              <a:rPr lang="it-IT" sz="5400" dirty="0" err="1"/>
              <a:t>Modeling</a:t>
            </a:r>
            <a:endParaRPr lang="it-IT" sz="5400" dirty="0"/>
          </a:p>
        </p:txBody>
      </p:sp>
      <p:cxnSp>
        <p:nvCxnSpPr>
          <p:cNvPr id="306" name="Google Shape;306;p33"/>
          <p:cNvCxnSpPr/>
          <p:nvPr/>
        </p:nvCxnSpPr>
        <p:spPr>
          <a:xfrm rot="10800000">
            <a:off x="7253450" y="2609075"/>
            <a:ext cx="10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3068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5C4FFF8-93EF-0C72-C947-EF42387C9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512" y="1634315"/>
            <a:ext cx="2339550" cy="482700"/>
          </a:xfrm>
        </p:spPr>
        <p:txBody>
          <a:bodyPr/>
          <a:lstStyle/>
          <a:p>
            <a:r>
              <a:rPr lang="it-IT" dirty="0" err="1"/>
              <a:t>Preparation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28BCC3-D23C-B400-7988-D36E14A3053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80512" y="2236109"/>
            <a:ext cx="2109000" cy="1400100"/>
          </a:xfrm>
        </p:spPr>
        <p:txBody>
          <a:bodyPr/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Adding to dataset the tag variable (and dummy tag).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Subset for years between 2000 and 2019.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Keep only complete cases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2D9131F-4581-604B-53D6-67AB5BA6BAC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347512" y="2236129"/>
            <a:ext cx="2109000" cy="1400100"/>
          </a:xfrm>
        </p:spPr>
        <p:txBody>
          <a:bodyPr/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normalization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logit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selectvar_nl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setup_lr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rs_models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do_models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3D615C8-A6AC-EE36-C393-5677BEF4A75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918312" y="2236109"/>
            <a:ext cx="2109000" cy="14001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dirty="0" err="1"/>
              <a:t>Calling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and </a:t>
            </a:r>
            <a:r>
              <a:rPr lang="it-IT" dirty="0" err="1"/>
              <a:t>analyzing</a:t>
            </a:r>
            <a:r>
              <a:rPr lang="it-IT" dirty="0"/>
              <a:t> best models </a:t>
            </a:r>
            <a:r>
              <a:rPr lang="it-IT" dirty="0" err="1"/>
              <a:t>obtained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D2744FB-7B6C-6D2A-EFFD-E0DA078E3F1E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120061" y="1634315"/>
            <a:ext cx="2729409" cy="482700"/>
          </a:xfrm>
        </p:spPr>
        <p:txBody>
          <a:bodyPr/>
          <a:lstStyle/>
          <a:p>
            <a:r>
              <a:rPr lang="it-IT" dirty="0" err="1"/>
              <a:t>Function</a:t>
            </a:r>
            <a:r>
              <a:rPr lang="it-IT" dirty="0"/>
              <a:t> Definition</a:t>
            </a:r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849B6AE-5756-E5CB-3287-DD05055C0465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918312" y="1634315"/>
            <a:ext cx="2339550" cy="482700"/>
          </a:xfrm>
        </p:spPr>
        <p:txBody>
          <a:bodyPr/>
          <a:lstStyle/>
          <a:p>
            <a:r>
              <a:rPr lang="it-IT" dirty="0"/>
              <a:t>Models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B334DC-1664-F682-2347-F8007EE9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bg2"/>
                </a:solidFill>
              </a:rPr>
              <a:t>Modeling</a:t>
            </a:r>
            <a:r>
              <a:rPr lang="it-IT" dirty="0">
                <a:solidFill>
                  <a:schemeClr val="bg2"/>
                </a:solidFill>
              </a:rPr>
              <a:t> Steps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481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dirty="0">
                <a:solidFill>
                  <a:schemeClr val="bg2"/>
                </a:solidFill>
              </a:rPr>
              <a:t>datasets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"/>
          </p:nvPr>
        </p:nvSpPr>
        <p:spPr>
          <a:xfrm>
            <a:off x="1266975" y="2205350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Energy dataset</a:t>
            </a:r>
            <a:endParaRPr dirty="0"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2"/>
          </p:nvPr>
        </p:nvSpPr>
        <p:spPr>
          <a:xfrm>
            <a:off x="5133500" y="2205350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Other</a:t>
            </a:r>
            <a:r>
              <a:rPr lang="it-IT" dirty="0"/>
              <a:t> datasets</a:t>
            </a:r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3"/>
          </p:nvPr>
        </p:nvSpPr>
        <p:spPr>
          <a:xfrm>
            <a:off x="1266975" y="2702375"/>
            <a:ext cx="27429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containing the main features (e.g., electricity generation from X source, net electricity import).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Contains a row for each country and for each year.</a:t>
            </a:r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4"/>
          </p:nvPr>
        </p:nvSpPr>
        <p:spPr>
          <a:xfrm>
            <a:off x="5133500" y="2702375"/>
            <a:ext cx="27429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 containing additional features useful for the analyses (e.g., death rate from air pollution, oil reserves).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Those datasets have been left joined to the Energy dataset.</a:t>
            </a:r>
            <a:endParaRPr dirty="0"/>
          </a:p>
        </p:txBody>
      </p:sp>
      <p:grpSp>
        <p:nvGrpSpPr>
          <p:cNvPr id="324" name="Google Shape;324;p35"/>
          <p:cNvGrpSpPr/>
          <p:nvPr/>
        </p:nvGrpSpPr>
        <p:grpSpPr>
          <a:xfrm>
            <a:off x="715100" y="1085850"/>
            <a:ext cx="7713900" cy="4057775"/>
            <a:chOff x="715100" y="1085850"/>
            <a:chExt cx="7713900" cy="4057775"/>
          </a:xfrm>
        </p:grpSpPr>
        <p:cxnSp>
          <p:nvCxnSpPr>
            <p:cNvPr id="325" name="Google Shape;325;p35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35"/>
            <p:cNvCxnSpPr/>
            <p:nvPr/>
          </p:nvCxnSpPr>
          <p:spPr>
            <a:xfrm>
              <a:off x="4572000" y="1088225"/>
              <a:ext cx="0" cy="4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31" name="Google Shape;331;p35"/>
          <p:cNvCxnSpPr/>
          <p:nvPr/>
        </p:nvCxnSpPr>
        <p:spPr>
          <a:xfrm>
            <a:off x="1388699" y="2119650"/>
            <a:ext cx="51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35"/>
          <p:cNvCxnSpPr/>
          <p:nvPr/>
        </p:nvCxnSpPr>
        <p:spPr>
          <a:xfrm>
            <a:off x="5242650" y="2119650"/>
            <a:ext cx="51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" name="Google Shape;10566;p65">
            <a:extLst>
              <a:ext uri="{FF2B5EF4-FFF2-40B4-BE49-F238E27FC236}">
                <a16:creationId xmlns:a16="http://schemas.microsoft.com/office/drawing/2014/main" id="{4EF96980-2268-0A93-A736-3F8E9E792A36}"/>
              </a:ext>
            </a:extLst>
          </p:cNvPr>
          <p:cNvGrpSpPr/>
          <p:nvPr/>
        </p:nvGrpSpPr>
        <p:grpSpPr>
          <a:xfrm>
            <a:off x="1472654" y="1561171"/>
            <a:ext cx="393317" cy="452499"/>
            <a:chOff x="1331406" y="1513361"/>
            <a:chExt cx="301784" cy="348607"/>
          </a:xfrm>
          <a:solidFill>
            <a:schemeClr val="bg2"/>
          </a:solidFill>
        </p:grpSpPr>
        <p:sp>
          <p:nvSpPr>
            <p:cNvPr id="10" name="Google Shape;10567;p65">
              <a:extLst>
                <a:ext uri="{FF2B5EF4-FFF2-40B4-BE49-F238E27FC236}">
                  <a16:creationId xmlns:a16="http://schemas.microsoft.com/office/drawing/2014/main" id="{E627A67A-2D66-E120-3049-15C152F0C5CF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Google Shape;10568;p65">
              <a:extLst>
                <a:ext uri="{FF2B5EF4-FFF2-40B4-BE49-F238E27FC236}">
                  <a16:creationId xmlns:a16="http://schemas.microsoft.com/office/drawing/2014/main" id="{72C31815-A0D3-CDB5-AFB1-5260A5C90805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Google Shape;10569;p65">
              <a:extLst>
                <a:ext uri="{FF2B5EF4-FFF2-40B4-BE49-F238E27FC236}">
                  <a16:creationId xmlns:a16="http://schemas.microsoft.com/office/drawing/2014/main" id="{AE2C0DF9-46D9-0577-B583-35311B9D6539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3" name="Google Shape;10570;p65">
              <a:extLst>
                <a:ext uri="{FF2B5EF4-FFF2-40B4-BE49-F238E27FC236}">
                  <a16:creationId xmlns:a16="http://schemas.microsoft.com/office/drawing/2014/main" id="{7B98079D-3B33-27DC-0E1C-8A52F7A55A86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oogle Shape;11845;p68">
            <a:extLst>
              <a:ext uri="{FF2B5EF4-FFF2-40B4-BE49-F238E27FC236}">
                <a16:creationId xmlns:a16="http://schemas.microsoft.com/office/drawing/2014/main" id="{A0658A17-00A0-F75F-1682-DE23AF8ECC94}"/>
              </a:ext>
            </a:extLst>
          </p:cNvPr>
          <p:cNvGrpSpPr/>
          <p:nvPr/>
        </p:nvGrpSpPr>
        <p:grpSpPr>
          <a:xfrm>
            <a:off x="5237236" y="1635513"/>
            <a:ext cx="487289" cy="421809"/>
            <a:chOff x="7500054" y="2934735"/>
            <a:chExt cx="350576" cy="280454"/>
          </a:xfrm>
          <a:solidFill>
            <a:schemeClr val="bg2"/>
          </a:solidFill>
        </p:grpSpPr>
        <p:sp>
          <p:nvSpPr>
            <p:cNvPr id="15" name="Google Shape;11846;p68">
              <a:extLst>
                <a:ext uri="{FF2B5EF4-FFF2-40B4-BE49-F238E27FC236}">
                  <a16:creationId xmlns:a16="http://schemas.microsoft.com/office/drawing/2014/main" id="{0C95B263-CBEC-50B9-C935-350B44D2F4B6}"/>
                </a:ext>
              </a:extLst>
            </p:cNvPr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847;p68">
              <a:extLst>
                <a:ext uri="{FF2B5EF4-FFF2-40B4-BE49-F238E27FC236}">
                  <a16:creationId xmlns:a16="http://schemas.microsoft.com/office/drawing/2014/main" id="{2CBC9324-D400-F36D-BBD6-958A05EA089A}"/>
                </a:ext>
              </a:extLst>
            </p:cNvPr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848;p68">
              <a:extLst>
                <a:ext uri="{FF2B5EF4-FFF2-40B4-BE49-F238E27FC236}">
                  <a16:creationId xmlns:a16="http://schemas.microsoft.com/office/drawing/2014/main" id="{5C797791-38DD-C128-90F9-B33931D97C2A}"/>
                </a:ext>
              </a:extLst>
            </p:cNvPr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849;p68">
              <a:extLst>
                <a:ext uri="{FF2B5EF4-FFF2-40B4-BE49-F238E27FC236}">
                  <a16:creationId xmlns:a16="http://schemas.microsoft.com/office/drawing/2014/main" id="{63099A46-9C74-040D-9C10-D726ADC5D945}"/>
                </a:ext>
              </a:extLst>
            </p:cNvPr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850;p68">
              <a:extLst>
                <a:ext uri="{FF2B5EF4-FFF2-40B4-BE49-F238E27FC236}">
                  <a16:creationId xmlns:a16="http://schemas.microsoft.com/office/drawing/2014/main" id="{047EBA2C-16FC-C0C9-8C09-0FE4EE158975}"/>
                </a:ext>
              </a:extLst>
            </p:cNvPr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851;p68">
              <a:extLst>
                <a:ext uri="{FF2B5EF4-FFF2-40B4-BE49-F238E27FC236}">
                  <a16:creationId xmlns:a16="http://schemas.microsoft.com/office/drawing/2014/main" id="{727A4017-2174-0900-6786-852CC374333F}"/>
                </a:ext>
              </a:extLst>
            </p:cNvPr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852;p68">
              <a:extLst>
                <a:ext uri="{FF2B5EF4-FFF2-40B4-BE49-F238E27FC236}">
                  <a16:creationId xmlns:a16="http://schemas.microsoft.com/office/drawing/2014/main" id="{B25AF3D1-C508-2F3B-B8ED-9541F481EE83}"/>
                </a:ext>
              </a:extLst>
            </p:cNvPr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853;p68">
              <a:extLst>
                <a:ext uri="{FF2B5EF4-FFF2-40B4-BE49-F238E27FC236}">
                  <a16:creationId xmlns:a16="http://schemas.microsoft.com/office/drawing/2014/main" id="{16ECE3F3-A415-BEC5-D0AF-CBAD29ACAA92}"/>
                </a:ext>
              </a:extLst>
            </p:cNvPr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9B54A0-2AF2-6028-C0A0-51BB4594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bg2"/>
                </a:solidFill>
              </a:rPr>
              <a:t>Functions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76BEEE-70CA-EEBD-4651-E0C468A30066}"/>
              </a:ext>
            </a:extLst>
          </p:cNvPr>
          <p:cNvSpPr/>
          <p:nvPr/>
        </p:nvSpPr>
        <p:spPr>
          <a:xfrm>
            <a:off x="847748" y="1782489"/>
            <a:ext cx="1343248" cy="38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do_models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FA0C3F5-AC20-4B05-55BE-99AEBA9D824E}"/>
              </a:ext>
            </a:extLst>
          </p:cNvPr>
          <p:cNvSpPr/>
          <p:nvPr/>
        </p:nvSpPr>
        <p:spPr>
          <a:xfrm>
            <a:off x="2634269" y="1782488"/>
            <a:ext cx="1343248" cy="38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rs_models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4C7FB79-5A59-A26F-92FC-4F0CD5CA5345}"/>
              </a:ext>
            </a:extLst>
          </p:cNvPr>
          <p:cNvSpPr/>
          <p:nvPr/>
        </p:nvSpPr>
        <p:spPr>
          <a:xfrm>
            <a:off x="4420790" y="922345"/>
            <a:ext cx="1343248" cy="38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selectvar_nl</a:t>
            </a:r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AE15C9B-2E10-7C4F-D4D5-8694FCBB7E74}"/>
              </a:ext>
            </a:extLst>
          </p:cNvPr>
          <p:cNvSpPr/>
          <p:nvPr/>
        </p:nvSpPr>
        <p:spPr>
          <a:xfrm>
            <a:off x="4420790" y="2645709"/>
            <a:ext cx="1343248" cy="38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setup_lr</a:t>
            </a:r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A5F44A3-50C0-178B-92EC-9844D0637F57}"/>
              </a:ext>
            </a:extLst>
          </p:cNvPr>
          <p:cNvSpPr/>
          <p:nvPr/>
        </p:nvSpPr>
        <p:spPr>
          <a:xfrm>
            <a:off x="6422395" y="925581"/>
            <a:ext cx="1343248" cy="38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normalize</a:t>
            </a:r>
            <a:endParaRPr lang="it-IT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AAD5928-32D4-479D-D549-E0B2F5204269}"/>
              </a:ext>
            </a:extLst>
          </p:cNvPr>
          <p:cNvSpPr/>
          <p:nvPr/>
        </p:nvSpPr>
        <p:spPr>
          <a:xfrm>
            <a:off x="6422395" y="1574403"/>
            <a:ext cx="1343248" cy="38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logify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0C7963-38C8-B68E-6DBE-26117C48524B}"/>
              </a:ext>
            </a:extLst>
          </p:cNvPr>
          <p:cNvSpPr txBox="1"/>
          <p:nvPr/>
        </p:nvSpPr>
        <p:spPr>
          <a:xfrm>
            <a:off x="914400" y="2203462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 </a:t>
            </a:r>
            <a:r>
              <a:rPr lang="it-IT" dirty="0" err="1"/>
              <a:t>Dependent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224396-3BFE-0E4C-12E5-33FDE9924424}"/>
              </a:ext>
            </a:extLst>
          </p:cNvPr>
          <p:cNvSpPr txBox="1"/>
          <p:nvPr/>
        </p:nvSpPr>
        <p:spPr>
          <a:xfrm>
            <a:off x="2667595" y="2203461"/>
            <a:ext cx="1287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 Dataset</a:t>
            </a:r>
          </a:p>
          <a:p>
            <a:r>
              <a:rPr lang="it-IT" dirty="0"/>
              <a:t>- </a:t>
            </a:r>
            <a:r>
              <a:rPr lang="it-IT" dirty="0" err="1"/>
              <a:t>Dependent</a:t>
            </a:r>
            <a:endParaRPr lang="it-IT" dirty="0"/>
          </a:p>
          <a:p>
            <a:r>
              <a:rPr lang="it-IT" dirty="0"/>
              <a:t>- Independent</a:t>
            </a:r>
          </a:p>
          <a:p>
            <a:r>
              <a:rPr lang="it-IT" dirty="0"/>
              <a:t>- </a:t>
            </a:r>
            <a:r>
              <a:rPr lang="it-IT" dirty="0" err="1"/>
              <a:t>BTag</a:t>
            </a:r>
            <a:endParaRPr lang="it-IT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07141E-5D9A-BF68-0082-EFD08E49B076}"/>
              </a:ext>
            </a:extLst>
          </p:cNvPr>
          <p:cNvSpPr txBox="1"/>
          <p:nvPr/>
        </p:nvSpPr>
        <p:spPr>
          <a:xfrm>
            <a:off x="4476506" y="3055091"/>
            <a:ext cx="1287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 Dataset</a:t>
            </a:r>
          </a:p>
          <a:p>
            <a:r>
              <a:rPr lang="it-IT" dirty="0"/>
              <a:t>- </a:t>
            </a:r>
            <a:r>
              <a:rPr lang="it-IT" dirty="0" err="1"/>
              <a:t>Dependent</a:t>
            </a:r>
            <a:endParaRPr lang="it-IT" dirty="0"/>
          </a:p>
          <a:p>
            <a:r>
              <a:rPr lang="it-IT" dirty="0"/>
              <a:t>- Independent</a:t>
            </a:r>
          </a:p>
          <a:p>
            <a:r>
              <a:rPr lang="it-IT" dirty="0"/>
              <a:t>- </a:t>
            </a:r>
            <a:r>
              <a:rPr lang="it-IT" dirty="0" err="1"/>
              <a:t>BTag</a:t>
            </a:r>
            <a:endParaRPr lang="it-IT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15E3D6-65D7-C604-AD22-D2F25CDD401C}"/>
              </a:ext>
            </a:extLst>
          </p:cNvPr>
          <p:cNvSpPr txBox="1"/>
          <p:nvPr/>
        </p:nvSpPr>
        <p:spPr>
          <a:xfrm>
            <a:off x="4476506" y="1349164"/>
            <a:ext cx="119936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 Dataset</a:t>
            </a:r>
          </a:p>
          <a:p>
            <a:r>
              <a:rPr lang="it-IT" dirty="0"/>
              <a:t>- </a:t>
            </a:r>
            <a:r>
              <a:rPr lang="it-IT" dirty="0" err="1"/>
              <a:t>BYearwise</a:t>
            </a:r>
            <a:endParaRPr lang="it-IT" dirty="0"/>
          </a:p>
          <a:p>
            <a:r>
              <a:rPr lang="it-IT" dirty="0"/>
              <a:t>- </a:t>
            </a:r>
            <a:r>
              <a:rPr lang="it-IT" dirty="0" err="1"/>
              <a:t>Blogify</a:t>
            </a:r>
            <a:endParaRPr lang="it-IT" dirty="0"/>
          </a:p>
          <a:p>
            <a:r>
              <a:rPr lang="it-IT" dirty="0"/>
              <a:t>- </a:t>
            </a:r>
            <a:r>
              <a:rPr lang="it-IT" dirty="0" err="1"/>
              <a:t>BIndsource</a:t>
            </a:r>
            <a:endParaRPr lang="it-IT" dirty="0"/>
          </a:p>
          <a:p>
            <a:r>
              <a:rPr lang="it-IT" dirty="0"/>
              <a:t>- </a:t>
            </a:r>
            <a:r>
              <a:rPr lang="it-IT" dirty="0" err="1"/>
              <a:t>BTag</a:t>
            </a:r>
            <a:endParaRPr lang="it-IT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1B99AE-9DF1-6C64-21C7-E33B7692507F}"/>
              </a:ext>
            </a:extLst>
          </p:cNvPr>
          <p:cNvCxnSpPr>
            <a:cxnSpLocks/>
            <a:stCxn id="17" idx="1"/>
            <a:endCxn id="10" idx="3"/>
          </p:cNvCxnSpPr>
          <p:nvPr/>
        </p:nvCxnSpPr>
        <p:spPr>
          <a:xfrm flipH="1">
            <a:off x="2190996" y="1977471"/>
            <a:ext cx="443273" cy="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706CC9-EC7B-6794-11C1-323B76F661F8}"/>
              </a:ext>
            </a:extLst>
          </p:cNvPr>
          <p:cNvCxnSpPr>
            <a:cxnSpLocks/>
            <a:stCxn id="18" idx="1"/>
            <a:endCxn id="17" idx="3"/>
          </p:cNvCxnSpPr>
          <p:nvPr/>
        </p:nvCxnSpPr>
        <p:spPr>
          <a:xfrm flipH="1">
            <a:off x="3977517" y="1117328"/>
            <a:ext cx="443273" cy="86014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C1BD71-31D3-D457-11D6-FB491B41F9E4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 flipV="1">
            <a:off x="3977517" y="1977471"/>
            <a:ext cx="443273" cy="86322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931FD0-E523-C381-985A-4C75F432582A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 flipV="1">
            <a:off x="5764038" y="1117328"/>
            <a:ext cx="658357" cy="323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AA0AF2-F526-EBB9-CF72-F952012E2197}"/>
              </a:ext>
            </a:extLst>
          </p:cNvPr>
          <p:cNvCxnSpPr>
            <a:cxnSpLocks/>
            <a:stCxn id="21" idx="1"/>
            <a:endCxn id="18" idx="3"/>
          </p:cNvCxnSpPr>
          <p:nvPr/>
        </p:nvCxnSpPr>
        <p:spPr>
          <a:xfrm flipH="1" flipV="1">
            <a:off x="5764038" y="1117328"/>
            <a:ext cx="658357" cy="652058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972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B7517EC-0CAB-2A0B-11AB-01C2946DB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0836" y="2000436"/>
            <a:ext cx="1823180" cy="48674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DBF42-FE6E-AF47-0262-A14065853DF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250836" y="2447564"/>
            <a:ext cx="1823180" cy="140571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431D6BB-1629-D238-1192-192F4B5EA7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817836" y="2447584"/>
            <a:ext cx="1823180" cy="140571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3B65AC-B574-5320-D224-079822CDE21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388636" y="2447564"/>
            <a:ext cx="1823180" cy="140571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C0277AC-68A2-7F78-9308-5FC6EA403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923" y="822813"/>
            <a:ext cx="6285942" cy="441257"/>
          </a:xfrm>
        </p:spPr>
        <p:txBody>
          <a:bodyPr/>
          <a:lstStyle/>
          <a:p>
            <a:pPr algn="r"/>
            <a:r>
              <a:rPr lang="it-IT" dirty="0"/>
              <a:t>Models </a:t>
            </a:r>
            <a:r>
              <a:rPr lang="it-IT" dirty="0">
                <a:solidFill>
                  <a:schemeClr val="bg2"/>
                </a:solidFill>
              </a:rPr>
              <a:t>output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177E38-0BB4-C858-6988-634FD927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8514" y="889426"/>
            <a:ext cx="3959882" cy="33646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AF8F01-217D-A1CB-2E3D-F277F05F92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34665" y="1989758"/>
            <a:ext cx="4473847" cy="226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40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5CA02E6-689B-F9AF-A5A0-344DD6106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903126"/>
              </p:ext>
            </p:extLst>
          </p:nvPr>
        </p:nvGraphicFramePr>
        <p:xfrm>
          <a:off x="712692" y="540344"/>
          <a:ext cx="7720580" cy="4050360"/>
        </p:xfrm>
        <a:graphic>
          <a:graphicData uri="http://schemas.openxmlformats.org/drawingml/2006/table">
            <a:tbl>
              <a:tblPr firstRow="1" bandRow="1">
                <a:tableStyleId>{2186931A-D53A-4965-8D94-B0B3CD37514B}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68765111"/>
                    </a:ext>
                  </a:extLst>
                </a:gridCol>
                <a:gridCol w="1840145">
                  <a:extLst>
                    <a:ext uri="{9D8B030D-6E8A-4147-A177-3AD203B41FA5}">
                      <a16:colId xmlns:a16="http://schemas.microsoft.com/office/drawing/2014/main" val="2007528297"/>
                    </a:ext>
                  </a:extLst>
                </a:gridCol>
                <a:gridCol w="1840145">
                  <a:extLst>
                    <a:ext uri="{9D8B030D-6E8A-4147-A177-3AD203B41FA5}">
                      <a16:colId xmlns:a16="http://schemas.microsoft.com/office/drawing/2014/main" val="3529891698"/>
                    </a:ext>
                  </a:extLst>
                </a:gridCol>
                <a:gridCol w="1840145">
                  <a:extLst>
                    <a:ext uri="{9D8B030D-6E8A-4147-A177-3AD203B41FA5}">
                      <a16:colId xmlns:a16="http://schemas.microsoft.com/office/drawing/2014/main" val="1052916790"/>
                    </a:ext>
                  </a:extLst>
                </a:gridCol>
                <a:gridCol w="1840145">
                  <a:extLst>
                    <a:ext uri="{9D8B030D-6E8A-4147-A177-3AD203B41FA5}">
                      <a16:colId xmlns:a16="http://schemas.microsoft.com/office/drawing/2014/main" val="2762033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dirty="0"/>
                        <a:t>Carbon </a:t>
                      </a:r>
                      <a:r>
                        <a:rPr lang="it-IT" sz="700" dirty="0" err="1"/>
                        <a:t>Intensity</a:t>
                      </a:r>
                      <a:r>
                        <a:rPr lang="it-IT" sz="700" dirty="0"/>
                        <a:t> of </a:t>
                      </a:r>
                      <a:r>
                        <a:rPr lang="it-IT" sz="700" dirty="0" err="1"/>
                        <a:t>Electricity</a:t>
                      </a:r>
                      <a:endParaRPr lang="it-IT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dirty="0" err="1"/>
                        <a:t>Greenhouse</a:t>
                      </a:r>
                      <a:r>
                        <a:rPr lang="it-IT" sz="700" dirty="0"/>
                        <a:t> Gas </a:t>
                      </a:r>
                      <a:r>
                        <a:rPr lang="it-IT" sz="700" dirty="0" err="1"/>
                        <a:t>Emissions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dirty="0"/>
                        <a:t>Hydro Share of </a:t>
                      </a:r>
                      <a:r>
                        <a:rPr lang="it-IT" sz="700" dirty="0" err="1"/>
                        <a:t>Electricity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700" dirty="0"/>
                        <a:t>Solar Share of </a:t>
                      </a:r>
                      <a:r>
                        <a:rPr lang="it-IT" sz="700" dirty="0" err="1"/>
                        <a:t>Electricity</a:t>
                      </a:r>
                      <a:endParaRPr 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61212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Best Model</a:t>
                      </a:r>
                      <a:endParaRPr lang="en-US" sz="11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0,53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~1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0,87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0,95</a:t>
                      </a:r>
                      <a:endParaRPr lang="en-US" sz="7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146547"/>
                  </a:ext>
                </a:extLst>
              </a:tr>
              <a:tr h="1728000">
                <a:tc vMerge="1">
                  <a:txBody>
                    <a:bodyPr/>
                    <a:lstStyle/>
                    <a:p>
                      <a:r>
                        <a:rPr lang="it-IT" sz="700" dirty="0"/>
                        <a:t>Best Model </a:t>
                      </a:r>
                      <a:r>
                        <a:rPr lang="it-IT" sz="700" dirty="0" err="1"/>
                        <a:t>Coefficients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65366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it-IT" sz="1100" dirty="0" err="1"/>
                        <a:t>Without</a:t>
                      </a:r>
                      <a:r>
                        <a:rPr lang="it-IT" sz="1100" dirty="0"/>
                        <a:t> Source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0,26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0,77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0,34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0,33</a:t>
                      </a:r>
                      <a:endParaRPr lang="en-US" sz="7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878206"/>
                  </a:ext>
                </a:extLst>
              </a:tr>
              <a:tr h="1728000">
                <a:tc vMerge="1">
                  <a:txBody>
                    <a:bodyPr/>
                    <a:lstStyle/>
                    <a:p>
                      <a:r>
                        <a:rPr lang="it-IT" sz="700" dirty="0"/>
                        <a:t>Best Model </a:t>
                      </a:r>
                      <a:r>
                        <a:rPr lang="it-IT" sz="700" dirty="0" err="1"/>
                        <a:t>Without</a:t>
                      </a:r>
                      <a:r>
                        <a:rPr lang="it-IT" sz="700" dirty="0"/>
                        <a:t> Source </a:t>
                      </a:r>
                      <a:r>
                        <a:rPr lang="it-IT" sz="700" dirty="0" err="1"/>
                        <a:t>Coefficients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96026"/>
                  </a:ext>
                </a:extLst>
              </a:tr>
            </a:tbl>
          </a:graphicData>
        </a:graphic>
      </p:graphicFrame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A592501A-DE82-A847-1290-3AE03548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43" y="965098"/>
            <a:ext cx="1562972" cy="1681895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E96DECE1-BA51-C740-4419-2DB14142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22" y="3007565"/>
            <a:ext cx="1821936" cy="1457549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9CBE437-5B49-0825-7967-43D7DC339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958" y="974910"/>
            <a:ext cx="1677118" cy="1672083"/>
          </a:xfrm>
          <a:prstGeom prst="rect">
            <a:avLst/>
          </a:prstGeom>
        </p:spPr>
      </p:pic>
      <p:pic>
        <p:nvPicPr>
          <p:cNvPr id="19" name="Picture 18" descr="Table&#10;&#10;Description automatically generated with low confidence">
            <a:extLst>
              <a:ext uri="{FF2B5EF4-FFF2-40B4-BE49-F238E27FC236}">
                <a16:creationId xmlns:a16="http://schemas.microsoft.com/office/drawing/2014/main" id="{8E495471-0AF6-2281-0C1D-B82D2E7D2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471" y="2998774"/>
            <a:ext cx="1760464" cy="1475129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432965D-F2C2-F3FE-6EC1-6F9019D8C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349" y="1060656"/>
            <a:ext cx="1782737" cy="1498144"/>
          </a:xfrm>
          <a:prstGeom prst="rect">
            <a:avLst/>
          </a:prstGeom>
        </p:spPr>
      </p:pic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15BB5B83-37E2-B1B8-4FFB-1AEA403F3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7508" y="3016354"/>
            <a:ext cx="1599868" cy="1457549"/>
          </a:xfrm>
          <a:prstGeom prst="rect">
            <a:avLst/>
          </a:prstGeom>
        </p:spPr>
      </p:pic>
      <p:pic>
        <p:nvPicPr>
          <p:cNvPr id="25" name="Picture 24" descr="Text&#10;&#10;Description automatically generated with medium confidence">
            <a:extLst>
              <a:ext uri="{FF2B5EF4-FFF2-40B4-BE49-F238E27FC236}">
                <a16:creationId xmlns:a16="http://schemas.microsoft.com/office/drawing/2014/main" id="{84B01C40-9D87-28FD-B0C0-C9C5724E0A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911" y="1073606"/>
            <a:ext cx="1722865" cy="1498144"/>
          </a:xfrm>
          <a:prstGeom prst="rect">
            <a:avLst/>
          </a:prstGeom>
        </p:spPr>
      </p:pic>
      <p:pic>
        <p:nvPicPr>
          <p:cNvPr id="27" name="Picture 26" descr="Table&#10;&#10;Description automatically generated">
            <a:extLst>
              <a:ext uri="{FF2B5EF4-FFF2-40B4-BE49-F238E27FC236}">
                <a16:creationId xmlns:a16="http://schemas.microsoft.com/office/drawing/2014/main" id="{9B34217E-04F0-39D0-64FC-077AD3765E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8845" y="3016354"/>
            <a:ext cx="1710121" cy="1457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CC4F90-5966-DFB3-4333-916296559F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59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5CA02E6-689B-F9AF-A5A0-344DD6106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261147"/>
              </p:ext>
            </p:extLst>
          </p:nvPr>
        </p:nvGraphicFramePr>
        <p:xfrm>
          <a:off x="720000" y="546063"/>
          <a:ext cx="7718400" cy="4050360"/>
        </p:xfrm>
        <a:graphic>
          <a:graphicData uri="http://schemas.openxmlformats.org/drawingml/2006/table">
            <a:tbl>
              <a:tblPr firstRow="1" bandRow="1">
                <a:tableStyleId>{2186931A-D53A-4965-8D94-B0B3CD37514B}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68765111"/>
                    </a:ext>
                  </a:extLst>
                </a:gridCol>
                <a:gridCol w="1839600">
                  <a:extLst>
                    <a:ext uri="{9D8B030D-6E8A-4147-A177-3AD203B41FA5}">
                      <a16:colId xmlns:a16="http://schemas.microsoft.com/office/drawing/2014/main" val="2007528297"/>
                    </a:ext>
                  </a:extLst>
                </a:gridCol>
                <a:gridCol w="1839600">
                  <a:extLst>
                    <a:ext uri="{9D8B030D-6E8A-4147-A177-3AD203B41FA5}">
                      <a16:colId xmlns:a16="http://schemas.microsoft.com/office/drawing/2014/main" val="3529891698"/>
                    </a:ext>
                  </a:extLst>
                </a:gridCol>
                <a:gridCol w="1839600">
                  <a:extLst>
                    <a:ext uri="{9D8B030D-6E8A-4147-A177-3AD203B41FA5}">
                      <a16:colId xmlns:a16="http://schemas.microsoft.com/office/drawing/2014/main" val="1052916790"/>
                    </a:ext>
                  </a:extLst>
                </a:gridCol>
                <a:gridCol w="1839600">
                  <a:extLst>
                    <a:ext uri="{9D8B030D-6E8A-4147-A177-3AD203B41FA5}">
                      <a16:colId xmlns:a16="http://schemas.microsoft.com/office/drawing/2014/main" val="2762033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700" dirty="0"/>
                        <a:t>Wind Share of </a:t>
                      </a:r>
                      <a:r>
                        <a:rPr lang="it-IT" sz="700" dirty="0" err="1"/>
                        <a:t>Electricity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dirty="0" err="1"/>
                        <a:t>Other</a:t>
                      </a:r>
                      <a:r>
                        <a:rPr lang="it-IT" sz="700" dirty="0"/>
                        <a:t> </a:t>
                      </a:r>
                      <a:r>
                        <a:rPr lang="it-IT" sz="700" dirty="0" err="1"/>
                        <a:t>Renewables</a:t>
                      </a:r>
                      <a:r>
                        <a:rPr lang="it-IT" sz="700" dirty="0"/>
                        <a:t> Share of </a:t>
                      </a:r>
                      <a:r>
                        <a:rPr lang="it-IT" sz="700" dirty="0" err="1"/>
                        <a:t>Electricity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700" dirty="0" err="1"/>
                        <a:t>Nuclear</a:t>
                      </a:r>
                      <a:r>
                        <a:rPr lang="it-IT" sz="700" dirty="0"/>
                        <a:t> Share of </a:t>
                      </a:r>
                      <a:r>
                        <a:rPr lang="it-IT" sz="700" dirty="0" err="1"/>
                        <a:t>Electricity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dirty="0"/>
                        <a:t>Low Carbon Share of </a:t>
                      </a:r>
                      <a:r>
                        <a:rPr lang="it-IT" sz="700" dirty="0" err="1"/>
                        <a:t>Electricity</a:t>
                      </a:r>
                      <a:endParaRPr 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61212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Best Model</a:t>
                      </a:r>
                      <a:endParaRPr lang="en-US" sz="11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0,98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0,92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0,99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/>
                        <a:t>0,79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146547"/>
                  </a:ext>
                </a:extLst>
              </a:tr>
              <a:tr h="1728000">
                <a:tc vMerge="1">
                  <a:txBody>
                    <a:bodyPr/>
                    <a:lstStyle/>
                    <a:p>
                      <a:r>
                        <a:rPr lang="it-IT" sz="700" dirty="0"/>
                        <a:t>Best Model </a:t>
                      </a:r>
                      <a:r>
                        <a:rPr lang="it-IT" sz="700" dirty="0" err="1"/>
                        <a:t>Coefficients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65366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Without</a:t>
                      </a:r>
                      <a:r>
                        <a:rPr kumimoji="0" lang="it-IT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Source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0,49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0,26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0,46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0,34</a:t>
                      </a:r>
                      <a:endParaRPr lang="en-US" sz="7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878206"/>
                  </a:ext>
                </a:extLst>
              </a:tr>
              <a:tr h="1728000">
                <a:tc vMerge="1">
                  <a:txBody>
                    <a:bodyPr/>
                    <a:lstStyle/>
                    <a:p>
                      <a:r>
                        <a:rPr lang="it-IT" sz="700" dirty="0"/>
                        <a:t>Best Model </a:t>
                      </a:r>
                      <a:r>
                        <a:rPr lang="it-IT" sz="700" dirty="0" err="1"/>
                        <a:t>Without</a:t>
                      </a:r>
                      <a:r>
                        <a:rPr lang="it-IT" sz="700" dirty="0"/>
                        <a:t> Source </a:t>
                      </a:r>
                      <a:r>
                        <a:rPr lang="it-IT" sz="700" dirty="0" err="1"/>
                        <a:t>Coefficients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96026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592501A-DE82-A847-1290-3AE03548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66591" y="972572"/>
            <a:ext cx="1459157" cy="16812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6DECE1-BA51-C740-4419-2DB14142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7870" y="2897031"/>
            <a:ext cx="1816601" cy="16812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CBE437-5B49-0825-7967-43D7DC339A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31461" y="993126"/>
            <a:ext cx="1815042" cy="16400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495471-0AF6-2281-0C1D-B82D2E7D29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931460" y="3020634"/>
            <a:ext cx="1815043" cy="14520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32965D-F2C2-F3FE-6EC1-6F9019D8C7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83958" y="990420"/>
            <a:ext cx="1588493" cy="16347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BB5B83-37E2-B1B8-4FFB-1AEA403F38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70684" y="3069479"/>
            <a:ext cx="1815043" cy="13543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B01C40-9D87-28FD-B0C0-C9C5724E0A2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14784" y="982320"/>
            <a:ext cx="1608980" cy="16428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B34217E-04F0-39D0-64FC-077AD3765E0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610975" y="2971583"/>
            <a:ext cx="1801506" cy="1554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2E7040-FC8B-3C29-3244-57E2AF3D65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4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>
            <a:spLocks noGrp="1"/>
          </p:cNvSpPr>
          <p:nvPr>
            <p:ph type="title"/>
          </p:nvPr>
        </p:nvSpPr>
        <p:spPr>
          <a:xfrm>
            <a:off x="856875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4" name="Google Shape;274;p32"/>
          <p:cNvSpPr txBox="1">
            <a:spLocks noGrp="1"/>
          </p:cNvSpPr>
          <p:nvPr>
            <p:ph type="title" idx="2"/>
          </p:nvPr>
        </p:nvSpPr>
        <p:spPr>
          <a:xfrm>
            <a:off x="4543157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02</a:t>
            </a:r>
            <a:endParaRPr dirty="0"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1"/>
          </p:nvPr>
        </p:nvSpPr>
        <p:spPr>
          <a:xfrm>
            <a:off x="856874" y="2171252"/>
            <a:ext cx="3410325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Unit </a:t>
            </a:r>
            <a:r>
              <a:rPr lang="it-IT" dirty="0" err="1"/>
              <a:t>Selection</a:t>
            </a:r>
            <a:endParaRPr lang="it-IT" dirty="0"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4"/>
          </p:nvPr>
        </p:nvSpPr>
        <p:spPr>
          <a:xfrm>
            <a:off x="4561910" y="2171252"/>
            <a:ext cx="3496704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Selection</a:t>
            </a:r>
            <a:endParaRPr dirty="0"/>
          </a:p>
        </p:txBody>
      </p:sp>
      <p:sp>
        <p:nvSpPr>
          <p:cNvPr id="279" name="Google Shape;279;p32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Pre-processing</a:t>
            </a:r>
            <a:endParaRPr dirty="0"/>
          </a:p>
        </p:txBody>
      </p:sp>
      <p:sp>
        <p:nvSpPr>
          <p:cNvPr id="280" name="Google Shape;280;p32"/>
          <p:cNvSpPr txBox="1">
            <a:spLocks noGrp="1"/>
          </p:cNvSpPr>
          <p:nvPr>
            <p:ph type="title" idx="7"/>
          </p:nvPr>
        </p:nvSpPr>
        <p:spPr>
          <a:xfrm>
            <a:off x="856875" y="3179649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83" name="Google Shape;283;p32"/>
          <p:cNvSpPr txBox="1">
            <a:spLocks noGrp="1"/>
          </p:cNvSpPr>
          <p:nvPr>
            <p:ph type="subTitle" idx="13"/>
          </p:nvPr>
        </p:nvSpPr>
        <p:spPr>
          <a:xfrm>
            <a:off x="856874" y="3935550"/>
            <a:ext cx="3023749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Renaming</a:t>
            </a:r>
            <a:endParaRPr dirty="0"/>
          </a:p>
        </p:txBody>
      </p:sp>
      <p:cxnSp>
        <p:nvCxnSpPr>
          <p:cNvPr id="286" name="Google Shape;286;p32"/>
          <p:cNvCxnSpPr/>
          <p:nvPr/>
        </p:nvCxnSpPr>
        <p:spPr>
          <a:xfrm>
            <a:off x="996650" y="2039988"/>
            <a:ext cx="46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2"/>
          <p:cNvCxnSpPr/>
          <p:nvPr/>
        </p:nvCxnSpPr>
        <p:spPr>
          <a:xfrm>
            <a:off x="4802511" y="2039975"/>
            <a:ext cx="4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2"/>
          <p:cNvCxnSpPr/>
          <p:nvPr/>
        </p:nvCxnSpPr>
        <p:spPr>
          <a:xfrm>
            <a:off x="996650" y="3793488"/>
            <a:ext cx="46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32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3" name="Google Shape;293;p32"/>
          <p:cNvGrpSpPr/>
          <p:nvPr/>
        </p:nvGrpSpPr>
        <p:grpSpPr>
          <a:xfrm>
            <a:off x="715050" y="1088225"/>
            <a:ext cx="7713900" cy="4055400"/>
            <a:chOff x="715050" y="1088225"/>
            <a:chExt cx="7713900" cy="4055400"/>
          </a:xfrm>
        </p:grpSpPr>
        <p:cxnSp>
          <p:nvCxnSpPr>
            <p:cNvPr id="294" name="Google Shape;294;p32"/>
            <p:cNvCxnSpPr/>
            <p:nvPr/>
          </p:nvCxnSpPr>
          <p:spPr>
            <a:xfrm>
              <a:off x="715050" y="28471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32"/>
            <p:cNvCxnSpPr/>
            <p:nvPr/>
          </p:nvCxnSpPr>
          <p:spPr>
            <a:xfrm>
              <a:off x="4535058" y="1088225"/>
              <a:ext cx="0" cy="4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280;p32">
            <a:extLst>
              <a:ext uri="{FF2B5EF4-FFF2-40B4-BE49-F238E27FC236}">
                <a16:creationId xmlns:a16="http://schemas.microsoft.com/office/drawing/2014/main" id="{7B0B1667-9A84-87C0-FA27-70DC11C55374}"/>
              </a:ext>
            </a:extLst>
          </p:cNvPr>
          <p:cNvSpPr txBox="1">
            <a:spLocks/>
          </p:cNvSpPr>
          <p:nvPr/>
        </p:nvSpPr>
        <p:spPr>
          <a:xfrm>
            <a:off x="4676833" y="3179649"/>
            <a:ext cx="12753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4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3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3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3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3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3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3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3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3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" name="Google Shape;283;p32">
            <a:extLst>
              <a:ext uri="{FF2B5EF4-FFF2-40B4-BE49-F238E27FC236}">
                <a16:creationId xmlns:a16="http://schemas.microsoft.com/office/drawing/2014/main" id="{446579BB-F213-FB7C-86FB-565EC30BCBAF}"/>
              </a:ext>
            </a:extLst>
          </p:cNvPr>
          <p:cNvSpPr txBox="1">
            <a:spLocks/>
          </p:cNvSpPr>
          <p:nvPr/>
        </p:nvSpPr>
        <p:spPr>
          <a:xfrm>
            <a:off x="4676832" y="3935550"/>
            <a:ext cx="3023749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Cleaning NA Values</a:t>
            </a:r>
          </a:p>
        </p:txBody>
      </p:sp>
      <p:cxnSp>
        <p:nvCxnSpPr>
          <p:cNvPr id="4" name="Google Shape;289;p32">
            <a:extLst>
              <a:ext uri="{FF2B5EF4-FFF2-40B4-BE49-F238E27FC236}">
                <a16:creationId xmlns:a16="http://schemas.microsoft.com/office/drawing/2014/main" id="{6D8C6854-B322-CCD3-6568-52C5A02F058A}"/>
              </a:ext>
            </a:extLst>
          </p:cNvPr>
          <p:cNvCxnSpPr/>
          <p:nvPr/>
        </p:nvCxnSpPr>
        <p:spPr>
          <a:xfrm>
            <a:off x="4816608" y="3793488"/>
            <a:ext cx="46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964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final dataset</a:t>
            </a:r>
            <a:endParaRPr dirty="0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"/>
          </p:nvPr>
        </p:nvSpPr>
        <p:spPr>
          <a:xfrm>
            <a:off x="1266975" y="3030537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Number of rows</a:t>
            </a:r>
            <a:endParaRPr dirty="0"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2"/>
          </p:nvPr>
        </p:nvSpPr>
        <p:spPr>
          <a:xfrm>
            <a:off x="5133500" y="3023104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Variables</a:t>
            </a:r>
            <a:endParaRPr lang="it-IT" dirty="0"/>
          </a:p>
        </p:txBody>
      </p:sp>
      <p:grpSp>
        <p:nvGrpSpPr>
          <p:cNvPr id="324" name="Google Shape;324;p35"/>
          <p:cNvGrpSpPr/>
          <p:nvPr/>
        </p:nvGrpSpPr>
        <p:grpSpPr>
          <a:xfrm>
            <a:off x="715100" y="1085850"/>
            <a:ext cx="7713900" cy="4057775"/>
            <a:chOff x="715100" y="1085850"/>
            <a:chExt cx="7713900" cy="4057775"/>
          </a:xfrm>
        </p:grpSpPr>
        <p:cxnSp>
          <p:nvCxnSpPr>
            <p:cNvPr id="325" name="Google Shape;325;p35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35"/>
            <p:cNvCxnSpPr/>
            <p:nvPr/>
          </p:nvCxnSpPr>
          <p:spPr>
            <a:xfrm>
              <a:off x="4572000" y="1088225"/>
              <a:ext cx="0" cy="4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31" name="Google Shape;331;p35"/>
          <p:cNvCxnSpPr/>
          <p:nvPr/>
        </p:nvCxnSpPr>
        <p:spPr>
          <a:xfrm>
            <a:off x="1388699" y="2944837"/>
            <a:ext cx="51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35"/>
          <p:cNvCxnSpPr/>
          <p:nvPr/>
        </p:nvCxnSpPr>
        <p:spPr>
          <a:xfrm>
            <a:off x="5242650" y="2937404"/>
            <a:ext cx="51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411;p39">
            <a:extLst>
              <a:ext uri="{FF2B5EF4-FFF2-40B4-BE49-F238E27FC236}">
                <a16:creationId xmlns:a16="http://schemas.microsoft.com/office/drawing/2014/main" id="{50C36BCE-A063-49EB-528D-8EB19B895E62}"/>
              </a:ext>
            </a:extLst>
          </p:cNvPr>
          <p:cNvSpPr txBox="1">
            <a:spLocks/>
          </p:cNvSpPr>
          <p:nvPr/>
        </p:nvSpPr>
        <p:spPr>
          <a:xfrm>
            <a:off x="1244755" y="2086699"/>
            <a:ext cx="38475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sz="5500" dirty="0">
                <a:solidFill>
                  <a:schemeClr val="bg2"/>
                </a:solidFill>
              </a:rPr>
              <a:t>16, 338</a:t>
            </a:r>
          </a:p>
        </p:txBody>
      </p:sp>
      <p:sp>
        <p:nvSpPr>
          <p:cNvPr id="24" name="Google Shape;411;p39">
            <a:extLst>
              <a:ext uri="{FF2B5EF4-FFF2-40B4-BE49-F238E27FC236}">
                <a16:creationId xmlns:a16="http://schemas.microsoft.com/office/drawing/2014/main" id="{DE6F4E54-8646-B78C-B837-294AE9E24718}"/>
              </a:ext>
            </a:extLst>
          </p:cNvPr>
          <p:cNvSpPr txBox="1">
            <a:spLocks/>
          </p:cNvSpPr>
          <p:nvPr/>
        </p:nvSpPr>
        <p:spPr>
          <a:xfrm>
            <a:off x="5143966" y="2090415"/>
            <a:ext cx="38475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sz="5500" dirty="0">
                <a:solidFill>
                  <a:schemeClr val="bg2"/>
                </a:solidFill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2298423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Exploratory</a:t>
            </a:r>
            <a:r>
              <a:rPr lang="en" dirty="0"/>
              <a:t> Analysis</a:t>
            </a:r>
            <a:endParaRPr dirty="0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"/>
          </p:nvPr>
        </p:nvSpPr>
        <p:spPr>
          <a:xfrm>
            <a:off x="1272100" y="1889344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Transformation</a:t>
            </a:r>
            <a:endParaRPr dirty="0"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2"/>
          </p:nvPr>
        </p:nvSpPr>
        <p:spPr>
          <a:xfrm>
            <a:off x="5335206" y="1727979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Plotting</a:t>
            </a:r>
            <a:endParaRPr lang="it-IT" dirty="0"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3"/>
          </p:nvPr>
        </p:nvSpPr>
        <p:spPr>
          <a:xfrm>
            <a:off x="1272100" y="2386369"/>
            <a:ext cx="27429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of division by millions of population and applying logarithm function.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Creation of subset with single year data for year 2016</a:t>
            </a:r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4"/>
          </p:nvPr>
        </p:nvSpPr>
        <p:spPr>
          <a:xfrm>
            <a:off x="5335206" y="2225004"/>
            <a:ext cx="27429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D</a:t>
            </a:r>
            <a:r>
              <a:rPr lang="en-US" dirty="0" err="1"/>
              <a:t>istribution</a:t>
            </a:r>
            <a:r>
              <a:rPr lang="en-US" dirty="0"/>
              <a:t> of all variables over all years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Distribution of variables in 2016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Percentage of NA values of each variable by year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Correlation plots</a:t>
            </a:r>
          </a:p>
        </p:txBody>
      </p:sp>
      <p:grpSp>
        <p:nvGrpSpPr>
          <p:cNvPr id="324" name="Google Shape;324;p35"/>
          <p:cNvGrpSpPr/>
          <p:nvPr/>
        </p:nvGrpSpPr>
        <p:grpSpPr>
          <a:xfrm>
            <a:off x="715100" y="1085850"/>
            <a:ext cx="7713900" cy="4057775"/>
            <a:chOff x="715100" y="1085850"/>
            <a:chExt cx="7713900" cy="4057775"/>
          </a:xfrm>
        </p:grpSpPr>
        <p:cxnSp>
          <p:nvCxnSpPr>
            <p:cNvPr id="325" name="Google Shape;325;p35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35"/>
            <p:cNvCxnSpPr/>
            <p:nvPr/>
          </p:nvCxnSpPr>
          <p:spPr>
            <a:xfrm>
              <a:off x="4572000" y="1088225"/>
              <a:ext cx="0" cy="4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6066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9B987B0-7ADB-8AD3-B53D-371B20ACC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5C1D9-E0FA-DA16-604A-4FCD115C313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6B1A13-161A-D027-A9A3-DF28A247960E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33E424-7416-1E4A-7C0A-06F908BDAF5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3F8356-948A-0A5C-68BB-4BDF43EA2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F1CF1-3F85-0DA8-8B8F-0679C8EB43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4246" y="541692"/>
            <a:ext cx="7396800" cy="405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62493"/>
      </p:ext>
    </p:extLst>
  </p:cSld>
  <p:clrMapOvr>
    <a:masterClrMapping/>
  </p:clrMapOvr>
</p:sld>
</file>

<file path=ppt/theme/theme1.xml><?xml version="1.0" encoding="utf-8"?>
<a:theme xmlns:a="http://schemas.openxmlformats.org/drawingml/2006/main" name="Antibiotic Resistance Clinical Case Report by Slidesgo">
  <a:themeElements>
    <a:clrScheme name="Simple Light">
      <a:dk1>
        <a:srgbClr val="525151"/>
      </a:dk1>
      <a:lt1>
        <a:srgbClr val="F0EEEA"/>
      </a:lt1>
      <a:dk2>
        <a:srgbClr val="F46B5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251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</TotalTime>
  <Words>650</Words>
  <Application>Microsoft Office PowerPoint</Application>
  <PresentationFormat>On-screen Show (16:9)</PresentationFormat>
  <Paragraphs>164</Paragraphs>
  <Slides>53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Open Sans</vt:lpstr>
      <vt:lpstr>Arial</vt:lpstr>
      <vt:lpstr>DM Serif Display</vt:lpstr>
      <vt:lpstr>Bebas Neue</vt:lpstr>
      <vt:lpstr>Antibiotic Resistance Clinical Case Report by Slidesgo</vt:lpstr>
      <vt:lpstr>Low-Carbon Electricity Generation: A Comprehensive Analysis</vt:lpstr>
      <vt:lpstr>01</vt:lpstr>
      <vt:lpstr>01</vt:lpstr>
      <vt:lpstr>11</vt:lpstr>
      <vt:lpstr>The datasets</vt:lpstr>
      <vt:lpstr>01</vt:lpstr>
      <vt:lpstr>The final dataset</vt:lpstr>
      <vt:lpstr>Exploratory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02</vt:lpstr>
      <vt:lpstr>A global overview</vt:lpstr>
      <vt:lpstr>A global overview</vt:lpstr>
      <vt:lpstr>History of low-carbon generation</vt:lpstr>
      <vt:lpstr>First phase: the dawn of nuclear</vt:lpstr>
      <vt:lpstr>Second phase: nuclear’s golden age</vt:lpstr>
      <vt:lpstr>Third phase: renewables’ golden age</vt:lpstr>
      <vt:lpstr>Grouping in macroregions</vt:lpstr>
      <vt:lpstr>Low-carbon and macroregions: how does generation vary?</vt:lpstr>
      <vt:lpstr>Transversal importance of hydropower</vt:lpstr>
      <vt:lpstr>Zoom on non-hydro renewables</vt:lpstr>
      <vt:lpstr>Higher share means stronger green transition?</vt:lpstr>
      <vt:lpstr>South-Africa: the outperforming country</vt:lpstr>
      <vt:lpstr>The Green Score</vt:lpstr>
      <vt:lpstr>Green Score in different countries</vt:lpstr>
      <vt:lpstr>Hydropower dominance in the outliers</vt:lpstr>
      <vt:lpstr>Laos: the Battery of Southeast Asia</vt:lpstr>
      <vt:lpstr>Which sources influence the Green Score?</vt:lpstr>
      <vt:lpstr>Macroregions and Green Scores</vt:lpstr>
      <vt:lpstr>Developed Countries: an heterogeneous energy mix</vt:lpstr>
      <vt:lpstr>Developed Countries: some driven by hydropower</vt:lpstr>
      <vt:lpstr>Developed Countries: others by nuclear power</vt:lpstr>
      <vt:lpstr>Developed Countries: others still by non-hydro renewables</vt:lpstr>
      <vt:lpstr>Eastern Europe: the nuclear region</vt:lpstr>
      <vt:lpstr>Latin-America, Asia and Sub-Saharan Africa: the hydropower rule</vt:lpstr>
      <vt:lpstr>Latin-America, Asia and Sub-Saharan Africa: the hydropower rule</vt:lpstr>
      <vt:lpstr>Latin-America, Asia and Sub-Saharan Africa: the hydropower rule</vt:lpstr>
      <vt:lpstr>Uruguay: the wind republic</vt:lpstr>
      <vt:lpstr>Kenya: a successful exploitation</vt:lpstr>
      <vt:lpstr>Kenya: a successful exploitation</vt:lpstr>
      <vt:lpstr>The Middle East and North Africa: the fossil fuel dependency</vt:lpstr>
      <vt:lpstr>Per capita reserves of oil and gas</vt:lpstr>
      <vt:lpstr>03</vt:lpstr>
      <vt:lpstr>Modeling Steps</vt:lpstr>
      <vt:lpstr>Functions</vt:lpstr>
      <vt:lpstr>Models output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Low-Carbon Electricity Generation: A Comprehensive Analysis</dc:title>
  <dc:creator>Valerio Rocca</dc:creator>
  <cp:lastModifiedBy>Valerio Rocca</cp:lastModifiedBy>
  <cp:revision>14</cp:revision>
  <dcterms:modified xsi:type="dcterms:W3CDTF">2023-05-25T11:02:42Z</dcterms:modified>
</cp:coreProperties>
</file>